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Vajes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 lo que </a:t>
            </a:r>
            <a:r>
              <a:rPr lang="en-US" dirty="0" err="1" smtClean="0"/>
              <a:t>hacemos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nuestro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1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Narrar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pasado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6"/>
            <a:ext cx="10131425" cy="4629669"/>
          </a:xfrm>
        </p:spPr>
        <p:txBody>
          <a:bodyPr>
            <a:normAutofit/>
          </a:bodyPr>
          <a:lstStyle/>
          <a:p>
            <a:r>
              <a:rPr lang="en-US" dirty="0"/>
              <a:t>When telling a story in the past, we use both the </a:t>
            </a:r>
            <a:r>
              <a:rPr lang="en-US" dirty="0" err="1"/>
              <a:t>preterite</a:t>
            </a:r>
            <a:r>
              <a:rPr lang="en-US" dirty="0"/>
              <a:t> and the imperfect tenses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In general, use the </a:t>
            </a:r>
            <a:r>
              <a:rPr lang="en-US" b="1" dirty="0" err="1"/>
              <a:t>preterite</a:t>
            </a:r>
            <a:r>
              <a:rPr lang="en-US" b="1" dirty="0"/>
              <a:t> </a:t>
            </a:r>
            <a:r>
              <a:rPr lang="en-US" dirty="0"/>
              <a:t>to talk about past actions or events that are presented as completed actions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 </a:t>
            </a:r>
            <a:r>
              <a:rPr lang="en-US" dirty="0"/>
              <a:t>the </a:t>
            </a:r>
            <a:r>
              <a:rPr lang="en-US" b="1" u="sng" dirty="0" err="1"/>
              <a:t>preterite</a:t>
            </a:r>
            <a:r>
              <a:rPr lang="en-US" b="1" dirty="0"/>
              <a:t> </a:t>
            </a:r>
            <a:r>
              <a:rPr lang="en-US" dirty="0"/>
              <a:t>to talk about past actions or events that happened in the story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On the other hand, use the </a:t>
            </a:r>
            <a:r>
              <a:rPr lang="en-US" b="1" dirty="0"/>
              <a:t>imperfect </a:t>
            </a:r>
            <a:r>
              <a:rPr lang="en-US" dirty="0"/>
              <a:t>to talk about ongoing actions or events in the past, without mentioning the </a:t>
            </a:r>
            <a:r>
              <a:rPr lang="en-US" dirty="0" err="1" smtClean="0"/>
              <a:t>end.Use</a:t>
            </a:r>
            <a:r>
              <a:rPr lang="en-US" dirty="0" smtClean="0"/>
              <a:t> </a:t>
            </a:r>
            <a:r>
              <a:rPr lang="en-US" dirty="0"/>
              <a:t>the </a:t>
            </a:r>
            <a:r>
              <a:rPr lang="en-US" b="1" u="sng" dirty="0"/>
              <a:t>imperfect</a:t>
            </a:r>
            <a:r>
              <a:rPr lang="en-US" b="1" dirty="0"/>
              <a:t> </a:t>
            </a:r>
            <a:r>
              <a:rPr lang="en-US" dirty="0"/>
              <a:t>to describe characters and setting, and, in general, to explain the circumstances surrounding an event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preterite</a:t>
            </a:r>
            <a:r>
              <a:rPr lang="en-US" dirty="0"/>
              <a:t> and the imperfect are used frequently in the same sentence to talk about past actions that coincided in </a:t>
            </a:r>
            <a:r>
              <a:rPr lang="en-US" dirty="0" smtClean="0"/>
              <a:t>time.</a:t>
            </a:r>
          </a:p>
          <a:p>
            <a:r>
              <a:rPr lang="en-US" dirty="0"/>
              <a:t>To relate two past actions you can use the conjunctions </a:t>
            </a:r>
            <a:r>
              <a:rPr lang="en-US" dirty="0" err="1"/>
              <a:t>cuando</a:t>
            </a:r>
            <a:r>
              <a:rPr lang="en-US" dirty="0"/>
              <a:t> and </a:t>
            </a:r>
            <a:r>
              <a:rPr lang="en-US" dirty="0" err="1" smtClean="0"/>
              <a:t>mientras</a:t>
            </a:r>
            <a:r>
              <a:rPr lang="en-US" dirty="0"/>
              <a:t>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74559"/>
              </p:ext>
            </p:extLst>
          </p:nvPr>
        </p:nvGraphicFramePr>
        <p:xfrm>
          <a:off x="2709148" y="4242760"/>
          <a:ext cx="6315406" cy="1252268"/>
        </p:xfrm>
        <a:graphic>
          <a:graphicData uri="http://schemas.openxmlformats.org/drawingml/2006/table">
            <a:tbl>
              <a:tblPr/>
              <a:tblGrid>
                <a:gridCol w="3157703"/>
                <a:gridCol w="3157703"/>
              </a:tblGrid>
              <a:tr h="61552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Acción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terminada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 (</a:t>
                      </a:r>
                      <a:r>
                        <a:rPr lang="en-US" b="1" dirty="0" err="1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pretérito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)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Acción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 no </a:t>
                      </a:r>
                      <a:r>
                        <a:rPr lang="en-US" b="1" dirty="0" err="1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terminada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 (</a:t>
                      </a:r>
                      <a:r>
                        <a:rPr lang="en-US" b="1" dirty="0" err="1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imperfecto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)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</a:tr>
              <a:tr h="63674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Ana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bajó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 la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escalera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.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Ana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bajaba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 la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escalera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.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pic>
        <p:nvPicPr>
          <p:cNvPr id="9219" name="Picture 3" descr="alt_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6" y="4242760"/>
            <a:ext cx="1459986" cy="12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lt_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756" y="4156673"/>
            <a:ext cx="1562470" cy="131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2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significado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601133"/>
          </a:xfrm>
        </p:spPr>
        <p:txBody>
          <a:bodyPr/>
          <a:lstStyle/>
          <a:p>
            <a:r>
              <a:rPr lang="en-US" dirty="0"/>
              <a:t>Some verbs express a different meaning if they are used in the </a:t>
            </a:r>
            <a:r>
              <a:rPr lang="en-US" dirty="0" err="1"/>
              <a:t>preterite</a:t>
            </a:r>
            <a:r>
              <a:rPr lang="en-US" dirty="0"/>
              <a:t> or in the imperfect.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4816"/>
              </p:ext>
            </p:extLst>
          </p:nvPr>
        </p:nvGraphicFramePr>
        <p:xfrm>
          <a:off x="1787241" y="3234330"/>
          <a:ext cx="7928544" cy="2346960"/>
        </p:xfrm>
        <a:graphic>
          <a:graphicData uri="http://schemas.openxmlformats.org/drawingml/2006/table">
            <a:tbl>
              <a:tblPr/>
              <a:tblGrid>
                <a:gridCol w="3964272"/>
                <a:gridCol w="396427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Imperfect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Preterite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Yo conocía a Nela.</a:t>
                      </a:r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 </a:t>
                      </a:r>
                      <a:r>
                        <a:rPr lang="es-ES" b="0" i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(I knew Nela.)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Yo conocí a Nela.</a:t>
                      </a:r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 </a:t>
                      </a:r>
                      <a:r>
                        <a:rPr lang="es-ES" b="0" i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(I met Nela.)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Tú podías ir a casa.</a:t>
                      </a:r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en-US" b="0" i="1">
                          <a:solidFill>
                            <a:srgbClr val="333333"/>
                          </a:solidFill>
                          <a:effectLst/>
                        </a:rPr>
                        <a:t>(You could go home.)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Tú pudiste ir a casa.</a:t>
                      </a:r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en-US" b="0" i="1">
                          <a:solidFill>
                            <a:srgbClr val="333333"/>
                          </a:solidFill>
                          <a:effectLst/>
                        </a:rPr>
                        <a:t>(You managed to go home.)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Ella quería llamar</a:t>
                      </a:r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. </a:t>
                      </a:r>
                      <a:r>
                        <a:rPr lang="en-US" b="0" i="1">
                          <a:solidFill>
                            <a:srgbClr val="333333"/>
                          </a:solidFill>
                          <a:effectLst/>
                        </a:rPr>
                        <a:t>(She wanted to call.)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Ella quiso llamar</a:t>
                      </a:r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. </a:t>
                      </a:r>
                      <a:r>
                        <a:rPr lang="en-US" b="0" i="1">
                          <a:solidFill>
                            <a:srgbClr val="333333"/>
                          </a:solidFill>
                          <a:effectLst/>
                        </a:rPr>
                        <a:t>(She tried to call.)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Tú sabías la verdad.</a:t>
                      </a:r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en-US" b="0" i="1">
                          <a:solidFill>
                            <a:srgbClr val="333333"/>
                          </a:solidFill>
                          <a:effectLst/>
                        </a:rPr>
                        <a:t>(You knew the truth.)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Tú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supiste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 la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verdad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.</a:t>
                      </a:r>
                      <a:r>
                        <a:rPr lang="en-US" b="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en-US" b="0" i="1" dirty="0">
                          <a:solidFill>
                            <a:srgbClr val="333333"/>
                          </a:solidFill>
                          <a:effectLst/>
                        </a:rPr>
                        <a:t>(You found out the truth.)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48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8605"/>
          </a:xfrm>
        </p:spPr>
        <p:txBody>
          <a:bodyPr/>
          <a:lstStyle/>
          <a:p>
            <a:r>
              <a:rPr lang="en-US" dirty="0" err="1" smtClean="0"/>
              <a:t>Dígame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cuenta</a:t>
            </a:r>
            <a:r>
              <a:rPr lang="en-US" dirty="0" smtClean="0"/>
              <a:t> que </a:t>
            </a:r>
            <a:r>
              <a:rPr lang="en-US" dirty="0" err="1" smtClean="0"/>
              <a:t>pasó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 escolar. (You will have to do this on </a:t>
            </a:r>
            <a:r>
              <a:rPr lang="en-US" smtClean="0"/>
              <a:t>the final)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3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viajes</a:t>
            </a:r>
            <a:endParaRPr lang="en-US" dirty="0"/>
          </a:p>
        </p:txBody>
      </p:sp>
      <p:pic>
        <p:nvPicPr>
          <p:cNvPr id="1026" name="Picture 2" descr="https://wiccocloud.s3.amazonaws.com/487221_487221_ESHS1_U7_XAPI_NAC/resources/p_37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81" y="0"/>
            <a:ext cx="7887419" cy="68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r="48764"/>
          <a:stretch/>
        </p:blipFill>
        <p:spPr bwMode="auto">
          <a:xfrm>
            <a:off x="428147" y="1551378"/>
            <a:ext cx="3281212" cy="53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8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Excursiones</a:t>
            </a:r>
            <a:endParaRPr lang="en-US" dirty="0"/>
          </a:p>
        </p:txBody>
      </p:sp>
      <p:pic>
        <p:nvPicPr>
          <p:cNvPr id="4" name="Picture 4" descr="map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27" y="0"/>
            <a:ext cx="8306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8"/>
          <a:stretch/>
        </p:blipFill>
        <p:spPr bwMode="auto">
          <a:xfrm>
            <a:off x="685801" y="1695076"/>
            <a:ext cx="3379250" cy="50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4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Preparación</a:t>
            </a:r>
            <a:endParaRPr lang="en-US" dirty="0"/>
          </a:p>
        </p:txBody>
      </p:sp>
      <p:pic>
        <p:nvPicPr>
          <p:cNvPr id="3074" name="Picture 2" descr="https://wiccocloud.s3.amazonaws.com/487221_487221_ESHS1_U7_XAPI_NAC/resources/p_380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62" y="258162"/>
            <a:ext cx="8515738" cy="63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0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Coche</a:t>
            </a:r>
            <a:endParaRPr lang="en-US" dirty="0"/>
          </a:p>
        </p:txBody>
      </p:sp>
      <p:pic>
        <p:nvPicPr>
          <p:cNvPr id="4098" name="Picture 2" descr="map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32" y="-1"/>
            <a:ext cx="8491268" cy="68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5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lugares</a:t>
            </a:r>
            <a:r>
              <a:rPr lang="en-US" dirty="0" smtClean="0"/>
              <a:t> </a:t>
            </a:r>
            <a:r>
              <a:rPr lang="en-US" dirty="0" err="1" smtClean="0"/>
              <a:t>Turístcos</a:t>
            </a:r>
            <a:endParaRPr lang="en-US" dirty="0"/>
          </a:p>
        </p:txBody>
      </p:sp>
      <p:pic>
        <p:nvPicPr>
          <p:cNvPr id="5122" name="Picture 2" descr="https://wiccocloud.s3.amazonaws.com/487221_487221_ESHS1_U7_XAPI_NAC/resources/p_388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3" y="1581479"/>
            <a:ext cx="7594656" cy="527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r="47134"/>
          <a:stretch/>
        </p:blipFill>
        <p:spPr bwMode="auto">
          <a:xfrm>
            <a:off x="7965663" y="609600"/>
            <a:ext cx="4045558" cy="27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6" t="6416" r="6658"/>
          <a:stretch/>
        </p:blipFill>
        <p:spPr bwMode="auto">
          <a:xfrm>
            <a:off x="8074324" y="3856007"/>
            <a:ext cx="3679923" cy="28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1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Ciudad</a:t>
            </a:r>
            <a:endParaRPr lang="en-US" dirty="0"/>
          </a:p>
        </p:txBody>
      </p:sp>
      <p:pic>
        <p:nvPicPr>
          <p:cNvPr id="6146" name="Picture 2" descr="https://wiccocloud.s3.amazonaws.com/487221_487221_ESHS1_U7_XAPI_NAC/resources/p_398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7357"/>
            <a:ext cx="7411502" cy="5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r="38701"/>
          <a:stretch/>
        </p:blipFill>
        <p:spPr bwMode="auto">
          <a:xfrm>
            <a:off x="7546217" y="71320"/>
            <a:ext cx="4411406" cy="307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1" r="6129"/>
          <a:stretch/>
        </p:blipFill>
        <p:spPr bwMode="auto">
          <a:xfrm>
            <a:off x="8798944" y="3462876"/>
            <a:ext cx="2812211" cy="316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3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Imperfecto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704649"/>
          </a:xfrm>
        </p:spPr>
        <p:txBody>
          <a:bodyPr/>
          <a:lstStyle/>
          <a:p>
            <a:r>
              <a:rPr lang="en-US" dirty="0"/>
              <a:t>We use the imperfect tense to talk about habitual actions or actions that happened repeatedly in the past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86592"/>
              </p:ext>
            </p:extLst>
          </p:nvPr>
        </p:nvGraphicFramePr>
        <p:xfrm>
          <a:off x="1304161" y="2494392"/>
          <a:ext cx="8722176" cy="2438400"/>
        </p:xfrm>
        <a:graphic>
          <a:graphicData uri="http://schemas.openxmlformats.org/drawingml/2006/table">
            <a:tbl>
              <a:tblPr/>
              <a:tblGrid>
                <a:gridCol w="2180544"/>
                <a:gridCol w="2180544"/>
                <a:gridCol w="2180544"/>
                <a:gridCol w="2180544"/>
              </a:tblGrid>
              <a:tr h="437071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Viajar</a:t>
                      </a:r>
                      <a:endParaRPr lang="en-US" b="0" dirty="0" smtClean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  <a:p>
                      <a:pPr algn="ctr"/>
                      <a:endParaRPr lang="en-US" b="0" dirty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Volver</a:t>
                      </a:r>
                      <a:endParaRPr lang="en-US" b="0" dirty="0" smtClean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  <a:p>
                      <a:pPr algn="ctr"/>
                      <a:endParaRPr lang="en-US" b="0" dirty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Salir</a:t>
                      </a:r>
                      <a:endParaRPr lang="en-US" b="0" dirty="0" smtClean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A51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yo</a:t>
                      </a:r>
                    </a:p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tú</a:t>
                      </a:r>
                    </a:p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usted, él, ella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viaj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aba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viaj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abas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viaj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aba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volv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volv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volv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sal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sal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sal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70627"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nosotros, nosotras</a:t>
                      </a:r>
                    </a:p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vosotros, vosotras</a:t>
                      </a:r>
                    </a:p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ustedes, ellos, ellas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viaj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ábamos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viaj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abais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viaj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aban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volv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íamos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volv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volv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sal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íamos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sal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íais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sal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ían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85801" y="4865297"/>
            <a:ext cx="10131425" cy="992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expressions that indicate frequency, like </a:t>
            </a:r>
            <a:r>
              <a:rPr lang="en-US" dirty="0" err="1" smtClean="0"/>
              <a:t>siempre</a:t>
            </a:r>
            <a:r>
              <a:rPr lang="en-US" dirty="0" smtClean="0"/>
              <a:t>, 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veces</a:t>
            </a:r>
            <a:r>
              <a:rPr lang="en-US" dirty="0" smtClean="0"/>
              <a:t>, a menudo, or </a:t>
            </a:r>
            <a:r>
              <a:rPr lang="en-US" dirty="0" err="1" smtClean="0"/>
              <a:t>generalmente</a:t>
            </a:r>
            <a:r>
              <a:rPr lang="en-US" dirty="0" smtClean="0"/>
              <a:t>, can be used with the imperfect. You can also use these other expressions with the imperfect to express that an action was habitual: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61806"/>
              </p:ext>
            </p:extLst>
          </p:nvPr>
        </p:nvGraphicFramePr>
        <p:xfrm>
          <a:off x="1797455" y="5874587"/>
          <a:ext cx="7735588" cy="579120"/>
        </p:xfrm>
        <a:graphic>
          <a:graphicData uri="http://schemas.openxmlformats.org/drawingml/2006/table">
            <a:tbl>
              <a:tblPr/>
              <a:tblGrid>
                <a:gridCol w="759988"/>
                <a:gridCol w="2325200"/>
                <a:gridCol w="2325200"/>
                <a:gridCol w="23252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antes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de pequeño(a)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cuando era pequeño(a)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entonces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de niño(a)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cuando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 era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joven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76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Irregulares</a:t>
            </a:r>
            <a:r>
              <a:rPr lang="en-US" dirty="0" smtClean="0"/>
              <a:t> del </a:t>
            </a:r>
            <a:r>
              <a:rPr lang="en-US" dirty="0" err="1" smtClean="0"/>
              <a:t>imperfecto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8605"/>
          </a:xfrm>
        </p:spPr>
        <p:txBody>
          <a:bodyPr/>
          <a:lstStyle/>
          <a:p>
            <a:r>
              <a:rPr lang="en-US" dirty="0"/>
              <a:t>There are only three irregular verbs in the imperfect tense: </a:t>
            </a:r>
            <a:r>
              <a:rPr lang="en-US" dirty="0" err="1"/>
              <a:t>ser</a:t>
            </a:r>
            <a:r>
              <a:rPr lang="en-US" dirty="0"/>
              <a:t>, </a:t>
            </a:r>
            <a:r>
              <a:rPr lang="en-US" dirty="0" err="1"/>
              <a:t>ir</a:t>
            </a:r>
            <a:r>
              <a:rPr lang="en-US" dirty="0"/>
              <a:t>, and ver. The other verbs are regular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45605"/>
              </p:ext>
            </p:extLst>
          </p:nvPr>
        </p:nvGraphicFramePr>
        <p:xfrm>
          <a:off x="1425515" y="2812210"/>
          <a:ext cx="8651996" cy="2712720"/>
        </p:xfrm>
        <a:graphic>
          <a:graphicData uri="http://schemas.openxmlformats.org/drawingml/2006/table">
            <a:tbl>
              <a:tblPr/>
              <a:tblGrid>
                <a:gridCol w="2162999"/>
                <a:gridCol w="2162999"/>
                <a:gridCol w="2162999"/>
                <a:gridCol w="2162999"/>
              </a:tblGrid>
              <a:tr h="39474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Ser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Ir</a:t>
                      </a:r>
                      <a:endParaRPr lang="en-US" b="0" dirty="0" smtClean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  <a:p>
                      <a:pPr algn="ctr"/>
                      <a:endParaRPr lang="en-US" b="0" dirty="0">
                        <a:solidFill>
                          <a:srgbClr val="FFFFFF"/>
                        </a:solidFill>
                        <a:effectLst/>
                        <a:latin typeface="open_sans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FFFF"/>
                          </a:solidFill>
                          <a:effectLst/>
                          <a:latin typeface="open_sans"/>
                        </a:rPr>
                        <a:t>Ver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A51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yo</a:t>
                      </a:r>
                    </a:p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tú</a:t>
                      </a:r>
                    </a:p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usted, él, ella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era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eras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era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iba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ibas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iba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veía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veías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veía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nosotros, nosotras</a:t>
                      </a:r>
                    </a:p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vosotros, vosotras</a:t>
                      </a:r>
                    </a:p>
                    <a:p>
                      <a:pPr algn="l"/>
                      <a:r>
                        <a:rPr lang="es-ES" b="0">
                          <a:solidFill>
                            <a:srgbClr val="333333"/>
                          </a:solidFill>
                          <a:effectLst/>
                          <a:latin typeface="open_sans"/>
                        </a:rPr>
                        <a:t>ustedes, ellos, ellas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éramos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erais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eran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íbamos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ibais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iban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veíamos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veíais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veían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682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27</TotalTime>
  <Words>285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open_sans</vt:lpstr>
      <vt:lpstr>Celestial</vt:lpstr>
      <vt:lpstr>Vajes</vt:lpstr>
      <vt:lpstr>De viajes</vt:lpstr>
      <vt:lpstr>Excursiones</vt:lpstr>
      <vt:lpstr>Preparación</vt:lpstr>
      <vt:lpstr>Tu Coche</vt:lpstr>
      <vt:lpstr>Los lugares Turístcos</vt:lpstr>
      <vt:lpstr>La Ciudad</vt:lpstr>
      <vt:lpstr>El Imperfecto</vt:lpstr>
      <vt:lpstr>Irregulares del imperfecto</vt:lpstr>
      <vt:lpstr>Narrar en el pasado</vt:lpstr>
      <vt:lpstr>Cambio en significado</vt:lpstr>
      <vt:lpstr>Te toca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Vajes</dc:title>
  <dc:creator>Jason Bowen</dc:creator>
  <cp:lastModifiedBy>Jason Bowen</cp:lastModifiedBy>
  <cp:revision>3</cp:revision>
  <dcterms:created xsi:type="dcterms:W3CDTF">2018-05-07T13:41:47Z</dcterms:created>
  <dcterms:modified xsi:type="dcterms:W3CDTF">2018-05-07T14:08:54Z</dcterms:modified>
</cp:coreProperties>
</file>