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sana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cuerpo</a:t>
            </a:r>
            <a:r>
              <a:rPr lang="en-US" dirty="0" smtClean="0"/>
              <a:t> y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guardarlo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8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Hábitos</a:t>
            </a:r>
            <a:r>
              <a:rPr lang="en-US" dirty="0" smtClean="0"/>
              <a:t> </a:t>
            </a:r>
            <a:r>
              <a:rPr lang="en-US" dirty="0" err="1" smtClean="0"/>
              <a:t>Saludables</a:t>
            </a:r>
            <a:endParaRPr lang="en-US" dirty="0"/>
          </a:p>
        </p:txBody>
      </p:sp>
      <p:pic>
        <p:nvPicPr>
          <p:cNvPr id="8194" name="Picture 2" descr="https://wiccocloud.s3.amazonaws.com/487248_487248_ESHS2_U5_XAPI_NAC/resources/p_43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r="6658" b="9398"/>
          <a:stretch/>
        </p:blipFill>
        <p:spPr bwMode="auto">
          <a:xfrm>
            <a:off x="5762446" y="2448433"/>
            <a:ext cx="5684808" cy="36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iccocloud.s3.amazonaws.com/487215_487215_ESHS1_U5_XAPI_NAC/resources/p_290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3"/>
          <a:stretch/>
        </p:blipFill>
        <p:spPr bwMode="auto">
          <a:xfrm>
            <a:off x="650568" y="2552901"/>
            <a:ext cx="5111878" cy="34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21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y Para - </a:t>
            </a:r>
            <a:r>
              <a:rPr lang="en-US" dirty="0" err="1" smtClean="0"/>
              <a:t>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Por</a:t>
            </a:r>
            <a:r>
              <a:rPr lang="en-US" dirty="0"/>
              <a:t> and para can usually be translated as </a:t>
            </a:r>
            <a:r>
              <a:rPr lang="en-US" i="1" dirty="0"/>
              <a:t>for</a:t>
            </a:r>
            <a:r>
              <a:rPr lang="en-US" dirty="0"/>
              <a:t> in English, but they also have other meanings in Spanish</a:t>
            </a:r>
            <a:r>
              <a:rPr lang="en-US" dirty="0" smtClean="0"/>
              <a:t>.</a:t>
            </a:r>
          </a:p>
          <a:p>
            <a:r>
              <a:rPr lang="en-US" dirty="0" err="1"/>
              <a:t>Por</a:t>
            </a:r>
            <a:r>
              <a:rPr lang="en-US" dirty="0"/>
              <a:t> may be used to express the following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3454"/>
              </p:ext>
            </p:extLst>
          </p:nvPr>
        </p:nvGraphicFramePr>
        <p:xfrm>
          <a:off x="2558450" y="3986809"/>
          <a:ext cx="7075098" cy="2103120"/>
        </p:xfrm>
        <a:graphic>
          <a:graphicData uri="http://schemas.openxmlformats.org/drawingml/2006/table">
            <a:tbl>
              <a:tblPr/>
              <a:tblGrid>
                <a:gridCol w="2866556"/>
                <a:gridCol w="420854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cause or reason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No me puedo concentrar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por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el dolor de cabeza.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time periods during the day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Tomo este jarabe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por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las mañanas.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approximate 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Siempre tengo exámenes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por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Navidad.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approximate place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¿Hay una farmacia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por 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aquí?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movement within an area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</a:rPr>
                        <a:t>Los toros pasan </a:t>
                      </a:r>
                      <a:r>
                        <a:rPr lang="es-ES" b="1" dirty="0">
                          <a:solidFill>
                            <a:srgbClr val="0082C9"/>
                          </a:solidFill>
                          <a:effectLst/>
                        </a:rPr>
                        <a:t>por</a:t>
                      </a:r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</a:rPr>
                        <a:t> esa calle.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6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y Para - Para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 may be used to express the following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88727"/>
              </p:ext>
            </p:extLst>
          </p:nvPr>
        </p:nvGraphicFramePr>
        <p:xfrm>
          <a:off x="2321223" y="3302000"/>
          <a:ext cx="7549552" cy="1828800"/>
        </p:xfrm>
        <a:graphic>
          <a:graphicData uri="http://schemas.openxmlformats.org/drawingml/2006/table">
            <a:tbl>
              <a:tblPr/>
              <a:tblGrid>
                <a:gridCol w="3058787"/>
                <a:gridCol w="449076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purpose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Este medicamento es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para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curar su enfermedad.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recipient of an 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La inyección es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para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Tim.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opinion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Para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mí, este médico es muy bueno.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movement toward a place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Mack y Tim van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para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la clínica.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deadline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</a:rPr>
                        <a:t>La cita es </a:t>
                      </a:r>
                      <a:r>
                        <a:rPr lang="es-ES" b="1" dirty="0">
                          <a:solidFill>
                            <a:srgbClr val="0082C9"/>
                          </a:solidFill>
                          <a:effectLst/>
                        </a:rPr>
                        <a:t>para</a:t>
                      </a:r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</a:rPr>
                        <a:t> mañana.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80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Sentirse</a:t>
            </a:r>
            <a:r>
              <a:rPr lang="en-US" dirty="0" smtClean="0"/>
              <a:t> y </a:t>
            </a:r>
            <a:r>
              <a:rPr lang="en-US" dirty="0" err="1" smtClean="0"/>
              <a:t>dolerse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13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order to express physical and emotional states, use the verb </a:t>
            </a:r>
            <a:r>
              <a:rPr lang="en-US" dirty="0" err="1"/>
              <a:t>sentirse</a:t>
            </a:r>
            <a:r>
              <a:rPr lang="en-US" dirty="0"/>
              <a:t> </a:t>
            </a:r>
            <a:r>
              <a:rPr lang="en-US" i="1" dirty="0"/>
              <a:t>(to feel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err="1"/>
              <a:t>Sentirse</a:t>
            </a:r>
            <a:r>
              <a:rPr lang="en-US" dirty="0"/>
              <a:t> is an e &gt; </a:t>
            </a:r>
            <a:r>
              <a:rPr lang="en-US" dirty="0" err="1"/>
              <a:t>ie</a:t>
            </a:r>
            <a:r>
              <a:rPr lang="en-US" dirty="0"/>
              <a:t> stem-changing verb (like </a:t>
            </a:r>
            <a:r>
              <a:rPr lang="en-US" dirty="0" err="1"/>
              <a:t>cerrar</a:t>
            </a:r>
            <a:r>
              <a:rPr lang="en-US" dirty="0"/>
              <a:t>) used with a reflexive pronoun.</a:t>
            </a:r>
          </a:p>
          <a:p>
            <a:r>
              <a:rPr lang="en-US" dirty="0"/>
              <a:t>The verb </a:t>
            </a:r>
            <a:r>
              <a:rPr lang="en-US" dirty="0" err="1"/>
              <a:t>encontrarse</a:t>
            </a:r>
            <a:r>
              <a:rPr lang="en-US" dirty="0"/>
              <a:t> can be used to express the same meaning as </a:t>
            </a:r>
            <a:r>
              <a:rPr lang="en-US" dirty="0" err="1"/>
              <a:t>sentirse</a:t>
            </a:r>
            <a:r>
              <a:rPr lang="en-US" dirty="0"/>
              <a:t>. </a:t>
            </a:r>
            <a:r>
              <a:rPr lang="en-US" dirty="0" err="1"/>
              <a:t>Encontrarse</a:t>
            </a:r>
            <a:r>
              <a:rPr lang="en-US" dirty="0"/>
              <a:t> is an o &gt; </a:t>
            </a:r>
            <a:r>
              <a:rPr lang="en-US" dirty="0" err="1"/>
              <a:t>ue</a:t>
            </a:r>
            <a:r>
              <a:rPr lang="en-US" dirty="0"/>
              <a:t> stem-changing verb (like </a:t>
            </a:r>
            <a:r>
              <a:rPr lang="en-US" dirty="0" err="1"/>
              <a:t>poder</a:t>
            </a:r>
            <a:r>
              <a:rPr lang="en-US" dirty="0" smtClean="0"/>
              <a:t>).</a:t>
            </a:r>
          </a:p>
          <a:p>
            <a:r>
              <a:rPr lang="en-US" dirty="0"/>
              <a:t>To say that something hurts, use the verb </a:t>
            </a:r>
            <a:r>
              <a:rPr lang="en-US" dirty="0" err="1"/>
              <a:t>doler</a:t>
            </a:r>
            <a:r>
              <a:rPr lang="en-US" i="1" dirty="0"/>
              <a:t> (to hurt, to ache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verb </a:t>
            </a:r>
            <a:r>
              <a:rPr lang="en-US" dirty="0" err="1"/>
              <a:t>doler</a:t>
            </a:r>
            <a:r>
              <a:rPr lang="en-US" dirty="0"/>
              <a:t> is an irregular verb with an o &gt; </a:t>
            </a:r>
            <a:r>
              <a:rPr lang="en-US" dirty="0" err="1"/>
              <a:t>ue</a:t>
            </a:r>
            <a:r>
              <a:rPr lang="en-US" dirty="0"/>
              <a:t> stem change (like </a:t>
            </a:r>
            <a:r>
              <a:rPr lang="en-US" dirty="0" err="1"/>
              <a:t>poder</a:t>
            </a:r>
            <a:r>
              <a:rPr lang="en-US" dirty="0" smtClean="0"/>
              <a:t>). </a:t>
            </a:r>
            <a:r>
              <a:rPr lang="en-US" dirty="0" err="1" smtClean="0"/>
              <a:t>Doler</a:t>
            </a:r>
            <a:r>
              <a:rPr lang="en-US" dirty="0"/>
              <a:t> follows the same rules as the verb </a:t>
            </a:r>
            <a:r>
              <a:rPr lang="en-US" dirty="0" err="1" smtClean="0"/>
              <a:t>gustar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1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 </a:t>
            </a:r>
            <a:r>
              <a:rPr lang="en-US" dirty="0" err="1" smtClean="0"/>
              <a:t>Descríbete</a:t>
            </a:r>
            <a:r>
              <a:rPr lang="en-US" dirty="0" smtClean="0"/>
              <a:t> con </a:t>
            </a:r>
            <a:r>
              <a:rPr lang="en-US" dirty="0" err="1" smtClean="0"/>
              <a:t>detalles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antes de </a:t>
            </a:r>
            <a:r>
              <a:rPr lang="en-US" dirty="0" err="1" smtClean="0"/>
              <a:t>venir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la </a:t>
            </a:r>
            <a:r>
              <a:rPr lang="en-US" dirty="0" err="1" smtClean="0"/>
              <a:t>escuela</a:t>
            </a:r>
            <a:r>
              <a:rPr lang="en-US" dirty="0" smtClean="0"/>
              <a:t> hasta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duermes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tomas</a:t>
            </a:r>
            <a:r>
              <a:rPr lang="en-US" dirty="0" smtClean="0"/>
              <a:t> </a:t>
            </a:r>
            <a:r>
              <a:rPr lang="en-US" dirty="0" err="1" smtClean="0"/>
              <a:t>vitaminas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tienes</a:t>
            </a:r>
            <a:r>
              <a:rPr lang="en-US" dirty="0" smtClean="0"/>
              <a:t> un </a:t>
            </a:r>
            <a:r>
              <a:rPr lang="en-US" dirty="0" err="1" smtClean="0"/>
              <a:t>tos</a:t>
            </a:r>
            <a:r>
              <a:rPr lang="en-US" dirty="0" smtClean="0"/>
              <a:t>,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Describe 4 </a:t>
            </a:r>
            <a:r>
              <a:rPr lang="en-US" dirty="0" err="1" smtClean="0"/>
              <a:t>cosas</a:t>
            </a:r>
            <a:r>
              <a:rPr lang="en-US" dirty="0" smtClean="0"/>
              <a:t> que 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para </a:t>
            </a:r>
            <a:r>
              <a:rPr lang="en-US" dirty="0" err="1" smtClean="0"/>
              <a:t>vivir</a:t>
            </a:r>
            <a:r>
              <a:rPr lang="en-US" dirty="0" smtClean="0"/>
              <a:t> mas </a:t>
            </a:r>
            <a:r>
              <a:rPr lang="en-US" dirty="0" err="1" smtClean="0"/>
              <a:t>saludable</a:t>
            </a:r>
            <a:r>
              <a:rPr lang="en-US" dirty="0" smtClean="0"/>
              <a:t> y la </a:t>
            </a:r>
            <a:r>
              <a:rPr lang="en-US" dirty="0" err="1" smtClean="0"/>
              <a:t>razon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cuerpo</a:t>
            </a:r>
            <a:endParaRPr lang="en-US" dirty="0"/>
          </a:p>
        </p:txBody>
      </p:sp>
      <p:pic>
        <p:nvPicPr>
          <p:cNvPr id="1026" name="Picture 2" descr="https://wiccocloud.s3.amazonaws.com/487248_487248_ESHS2_U5_XAPI_NAC/resources/p_19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9"/>
          <a:stretch/>
        </p:blipFill>
        <p:spPr bwMode="auto">
          <a:xfrm>
            <a:off x="1341050" y="2555576"/>
            <a:ext cx="9555548" cy="35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cara</a:t>
            </a:r>
            <a:endParaRPr lang="en-US" dirty="0"/>
          </a:p>
        </p:txBody>
      </p:sp>
      <p:pic>
        <p:nvPicPr>
          <p:cNvPr id="4" name="Picture 4" descr="https://wiccocloud.s3.amazonaws.com/487248_487248_ESHS2_U5_XAPI_NAC/resources/p_19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54483" r="13913"/>
          <a:stretch/>
        </p:blipFill>
        <p:spPr bwMode="auto">
          <a:xfrm>
            <a:off x="2106283" y="2447834"/>
            <a:ext cx="7979434" cy="34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0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sentidos</a:t>
            </a:r>
            <a:endParaRPr lang="en-US" dirty="0"/>
          </a:p>
        </p:txBody>
      </p:sp>
      <p:pic>
        <p:nvPicPr>
          <p:cNvPr id="2050" name="Picture 2" descr="https://wiccocloud.s3.amazonaws.com/487215_487215_ESHS1_U5_XAPI_NAC/resources/p_264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2" t="59774"/>
          <a:stretch/>
        </p:blipFill>
        <p:spPr bwMode="auto">
          <a:xfrm>
            <a:off x="2413705" y="3036500"/>
            <a:ext cx="7364589" cy="25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5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Higiene</a:t>
            </a:r>
            <a:r>
              <a:rPr lang="en-US" dirty="0" smtClean="0"/>
              <a:t> Personal</a:t>
            </a:r>
            <a:endParaRPr lang="en-US" dirty="0"/>
          </a:p>
        </p:txBody>
      </p:sp>
      <p:pic>
        <p:nvPicPr>
          <p:cNvPr id="5" name="Picture 2" descr="https://wiccocloud.s3.amazonaws.com/487215_487215_ESHS1_U5_XAPI_NAC/resources/p_272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5"/>
          <a:stretch/>
        </p:blipFill>
        <p:spPr bwMode="auto">
          <a:xfrm>
            <a:off x="8429970" y="449177"/>
            <a:ext cx="3133678" cy="5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iccocloud.s3.amazonaws.com/487248_487248_ESHS2_U5_XAPI_NAC/resources/p_27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r="38723" b="33355"/>
          <a:stretch/>
        </p:blipFill>
        <p:spPr bwMode="auto">
          <a:xfrm>
            <a:off x="4258573" y="2724063"/>
            <a:ext cx="3674853" cy="30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iccocloud.s3.amazonaws.com/487248_487248_ESHS2_U5_XAPI_NAC/resources/p_27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0" t="3396" r="6279" b="24906"/>
          <a:stretch/>
        </p:blipFill>
        <p:spPr bwMode="auto">
          <a:xfrm>
            <a:off x="489081" y="894472"/>
            <a:ext cx="3275882" cy="50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9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Cosas</a:t>
            </a:r>
            <a:r>
              <a:rPr lang="en-US" dirty="0" smtClean="0"/>
              <a:t> del </a:t>
            </a:r>
            <a:r>
              <a:rPr lang="en-US" dirty="0" err="1" smtClean="0"/>
              <a:t>baño</a:t>
            </a:r>
            <a:endParaRPr lang="en-US" dirty="0"/>
          </a:p>
        </p:txBody>
      </p:sp>
      <p:pic>
        <p:nvPicPr>
          <p:cNvPr id="4" name="Picture 2" descr="https://wiccocloud.s3.amazonaws.com/487215_487215_ESHS1_U5_XAPI_NAC/resources/p_272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5"/>
          <a:stretch/>
        </p:blipFill>
        <p:spPr bwMode="auto">
          <a:xfrm>
            <a:off x="508957" y="544068"/>
            <a:ext cx="3234907" cy="587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iccocloud.s3.amazonaws.com/487248_487248_ESHS2_U5_XAPI_NAC/resources/p_27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75344" r="7069"/>
          <a:stretch/>
        </p:blipFill>
        <p:spPr bwMode="auto">
          <a:xfrm>
            <a:off x="4074115" y="3381554"/>
            <a:ext cx="7260995" cy="14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6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Reflexivos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an action is reflected back onto the subject. In Spanish, this idea is expressed with a reflexive verb.</a:t>
            </a:r>
          </a:p>
          <a:p>
            <a:r>
              <a:rPr lang="pt-BR" dirty="0"/>
              <a:t>Reflexive verbs are conjugated with a reflexive </a:t>
            </a:r>
            <a:r>
              <a:rPr lang="pt-BR" dirty="0" smtClean="0"/>
              <a:t>pronoun:</a:t>
            </a:r>
            <a:r>
              <a:rPr lang="pt-BR" dirty="0"/>
              <a:t> </a:t>
            </a:r>
            <a:r>
              <a:rPr lang="pt-BR" dirty="0" smtClean="0"/>
              <a:t>me</a:t>
            </a:r>
            <a:r>
              <a:rPr lang="pt-BR" dirty="0"/>
              <a:t>, te, se, nos, os, se</a:t>
            </a:r>
            <a:r>
              <a:rPr lang="pt-BR" dirty="0" smtClean="0"/>
              <a:t>.</a:t>
            </a:r>
          </a:p>
          <a:p>
            <a:r>
              <a:rPr lang="en-US" dirty="0"/>
              <a:t>Many verbs related to habits are reflexive verbs.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99215"/>
              </p:ext>
            </p:extLst>
          </p:nvPr>
        </p:nvGraphicFramePr>
        <p:xfrm>
          <a:off x="1951892" y="4752730"/>
          <a:ext cx="7913076" cy="1463040"/>
        </p:xfrm>
        <a:graphic>
          <a:graphicData uri="http://schemas.openxmlformats.org/drawingml/2006/table">
            <a:tbl>
              <a:tblPr/>
              <a:tblGrid>
                <a:gridCol w="388712"/>
                <a:gridCol w="3128211"/>
                <a:gridCol w="416477"/>
                <a:gridCol w="397967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despertarse</a:t>
                      </a:r>
                      <a:r>
                        <a:rPr lang="en-US" b="0" i="1">
                          <a:solidFill>
                            <a:srgbClr val="0082C9"/>
                          </a:solidFill>
                          <a:effectLst/>
                        </a:rPr>
                        <a:t> (ie)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 (to wake up)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E03C3F"/>
                          </a:solidFill>
                          <a:effectLst/>
                        </a:rPr>
                        <a:t>→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Yo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me despierto 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a las seis de la mañana.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levantarse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 (to get up)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E03C3F"/>
                          </a:solidFill>
                          <a:effectLst/>
                        </a:rPr>
                        <a:t>→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Yo 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me levanto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a las siete.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acostarse</a:t>
                      </a:r>
                      <a:r>
                        <a:rPr lang="en-US" b="0" i="1">
                          <a:solidFill>
                            <a:srgbClr val="0082C9"/>
                          </a:solidFill>
                          <a:effectLst/>
                        </a:rPr>
                        <a:t> (ue)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 (to go to bed)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E03C3F"/>
                          </a:solidFill>
                          <a:effectLst/>
                        </a:rPr>
                        <a:t>→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Ellos</a:t>
                      </a:r>
                      <a:r>
                        <a:rPr lang="es-ES" b="1">
                          <a:solidFill>
                            <a:srgbClr val="0082C9"/>
                          </a:solidFill>
                          <a:effectLst/>
                        </a:rPr>
                        <a:t> se acuestan</a:t>
                      </a:r>
                      <a:r>
                        <a:rPr lang="es-ES" b="0">
                          <a:solidFill>
                            <a:srgbClr val="0082C9"/>
                          </a:solidFill>
                          <a:effectLst/>
                        </a:rPr>
                        <a:t> muy tarde.</a:t>
                      </a:r>
                      <a:endParaRPr lang="es-E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dormirse </a:t>
                      </a:r>
                      <a:r>
                        <a:rPr lang="en-US" b="0" i="1">
                          <a:solidFill>
                            <a:srgbClr val="0082C9"/>
                          </a:solidFill>
                          <a:effectLst/>
                        </a:rPr>
                        <a:t>(ue)</a:t>
                      </a:r>
                      <a:r>
                        <a:rPr lang="en-US" b="0" i="1">
                          <a:solidFill>
                            <a:srgbClr val="333333"/>
                          </a:solidFill>
                          <a:effectLst/>
                        </a:rPr>
                        <a:t> (to fall asleep)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E03C3F"/>
                          </a:solidFill>
                          <a:effectLst/>
                        </a:rPr>
                        <a:t>→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Tú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 </a:t>
                      </a:r>
                      <a:r>
                        <a:rPr lang="en-US" b="1" dirty="0" err="1">
                          <a:solidFill>
                            <a:srgbClr val="0082C9"/>
                          </a:solidFill>
                          <a:effectLst/>
                        </a:rPr>
                        <a:t>te</a:t>
                      </a:r>
                      <a:r>
                        <a:rPr lang="en-US" b="1" dirty="0">
                          <a:solidFill>
                            <a:srgbClr val="0082C9"/>
                          </a:solidFill>
                          <a:effectLst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82C9"/>
                          </a:solidFill>
                          <a:effectLst/>
                        </a:rPr>
                        <a:t>duermes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 pronto.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9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Enfermedades</a:t>
            </a:r>
            <a:endParaRPr lang="en-US" dirty="0"/>
          </a:p>
        </p:txBody>
      </p:sp>
      <p:pic>
        <p:nvPicPr>
          <p:cNvPr id="7170" name="Picture 2" descr="https://wiccocloud.s3.amazonaws.com/487215_487215_ESHS1_U5_XAPI_NAC/resources/p_280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65" y="611727"/>
            <a:ext cx="65532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Enfermedades</a:t>
            </a:r>
            <a:r>
              <a:rPr lang="en-US" dirty="0" smtClean="0"/>
              <a:t> (cont.)</a:t>
            </a:r>
            <a:endParaRPr lang="en-US" dirty="0"/>
          </a:p>
        </p:txBody>
      </p:sp>
      <p:pic>
        <p:nvPicPr>
          <p:cNvPr id="4" name="Picture 4" descr="https://wiccocloud.s3.amazonaws.com/487248_487248_ESHS2_U5_XAPI_NAC/resources/p_35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r="6930" b="15314"/>
          <a:stretch/>
        </p:blipFill>
        <p:spPr bwMode="auto">
          <a:xfrm>
            <a:off x="5978106" y="982132"/>
            <a:ext cx="5650302" cy="47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iccocloud.s3.amazonaws.com/487248_487248_ESHS2_U5_XAPI_NAC/resources/p_35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t="85734" r="49283" b="-3499"/>
          <a:stretch/>
        </p:blipFill>
        <p:spPr bwMode="auto">
          <a:xfrm>
            <a:off x="1295402" y="2659848"/>
            <a:ext cx="3613028" cy="13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iccocloud.s3.amazonaws.com/487248_487248_ESHS2_U5_XAPI_NAC/resources/p_35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6" t="85289" b="-1651"/>
          <a:stretch/>
        </p:blipFill>
        <p:spPr bwMode="auto">
          <a:xfrm>
            <a:off x="1295402" y="3970277"/>
            <a:ext cx="4724400" cy="13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55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218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Una vida sana</vt:lpstr>
      <vt:lpstr>El cuerpo</vt:lpstr>
      <vt:lpstr>La cara</vt:lpstr>
      <vt:lpstr>Los sentidos</vt:lpstr>
      <vt:lpstr>Higiene Personal</vt:lpstr>
      <vt:lpstr>Cosas del baño</vt:lpstr>
      <vt:lpstr>Verbos Reflexivos</vt:lpstr>
      <vt:lpstr>Enfermedades</vt:lpstr>
      <vt:lpstr>Enfermedades (cont.)</vt:lpstr>
      <vt:lpstr>Hábitos Saludables</vt:lpstr>
      <vt:lpstr>Por y Para - Por</vt:lpstr>
      <vt:lpstr>Por y Para - Para</vt:lpstr>
      <vt:lpstr>Sentirse y dolerse</vt:lpstr>
      <vt:lpstr>Te toca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vida sana</dc:title>
  <dc:creator>Jason Bowen</dc:creator>
  <cp:lastModifiedBy>Jason Bowen</cp:lastModifiedBy>
  <cp:revision>4</cp:revision>
  <dcterms:created xsi:type="dcterms:W3CDTF">2018-05-07T13:03:28Z</dcterms:created>
  <dcterms:modified xsi:type="dcterms:W3CDTF">2018-05-07T13:34:28Z</dcterms:modified>
</cp:coreProperties>
</file>