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8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9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1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4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94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73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Casa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vivimos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endParaRPr lang="en-US" dirty="0"/>
          </a:p>
        </p:txBody>
      </p:sp>
      <p:pic>
        <p:nvPicPr>
          <p:cNvPr id="7170" name="Picture 2" descr="map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97" y="1328394"/>
            <a:ext cx="7197946" cy="24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iccocloud.s3.amazonaws.com/487206_487206_ESHS1_U2_XAPI_NAC/resources/p_114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" t="68365" r="1448" b="2986"/>
          <a:stretch/>
        </p:blipFill>
        <p:spPr bwMode="auto">
          <a:xfrm>
            <a:off x="2038581" y="4252570"/>
            <a:ext cx="7741197" cy="2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6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English, an infinitive is the verb form that uses the word to: </a:t>
            </a:r>
            <a:r>
              <a:rPr lang="en-US" i="1" dirty="0"/>
              <a:t>to wash, to cook</a:t>
            </a:r>
            <a:r>
              <a:rPr lang="en-US" dirty="0"/>
              <a:t>. In Spanish, the infinitive always ends in -</a:t>
            </a:r>
            <a:r>
              <a:rPr lang="en-US" dirty="0" err="1"/>
              <a:t>ar</a:t>
            </a:r>
            <a:r>
              <a:rPr lang="en-US" dirty="0"/>
              <a:t>, -</a:t>
            </a:r>
            <a:r>
              <a:rPr lang="en-US" dirty="0" err="1"/>
              <a:t>er</a:t>
            </a:r>
            <a:r>
              <a:rPr lang="en-US" dirty="0"/>
              <a:t>, or -</a:t>
            </a:r>
            <a:r>
              <a:rPr lang="en-US" dirty="0" err="1"/>
              <a:t>ir</a:t>
            </a:r>
            <a:r>
              <a:rPr lang="en-US" dirty="0" smtClean="0"/>
              <a:t>:</a:t>
            </a:r>
          </a:p>
          <a:p>
            <a:r>
              <a:rPr lang="en-US" dirty="0"/>
              <a:t>Regular verbs have a stem that is used with all subjects. They also have a set of endings that are added to the stem to identify the subject.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</a:t>
            </a:r>
            <a:r>
              <a:rPr lang="en-US" dirty="0" smtClean="0"/>
              <a:t> verbs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776"/>
              </p:ext>
            </p:extLst>
          </p:nvPr>
        </p:nvGraphicFramePr>
        <p:xfrm>
          <a:off x="3191775" y="2103438"/>
          <a:ext cx="5106836" cy="3736646"/>
        </p:xfrm>
        <a:graphic>
          <a:graphicData uri="http://schemas.openxmlformats.org/drawingml/2006/table">
            <a:tbl>
              <a:tblPr/>
              <a:tblGrid>
                <a:gridCol w="1276709"/>
                <a:gridCol w="1276709"/>
                <a:gridCol w="1276709"/>
                <a:gridCol w="1276709"/>
              </a:tblGrid>
              <a:tr h="309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4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954" marR="47954" marT="23977" marB="23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4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954" marR="47954" marT="23977" marB="23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090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amos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950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as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áis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1524907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lav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an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2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ER</a:t>
            </a:r>
            <a:r>
              <a:rPr lang="en-US" dirty="0" smtClean="0"/>
              <a:t> verbs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62028"/>
              </p:ext>
            </p:extLst>
          </p:nvPr>
        </p:nvGraphicFramePr>
        <p:xfrm>
          <a:off x="3209027" y="2267337"/>
          <a:ext cx="5193104" cy="3175930"/>
        </p:xfrm>
        <a:graphic>
          <a:graphicData uri="http://schemas.openxmlformats.org/drawingml/2006/table">
            <a:tbl>
              <a:tblPr/>
              <a:tblGrid>
                <a:gridCol w="1298276"/>
                <a:gridCol w="1298276"/>
                <a:gridCol w="1298276"/>
                <a:gridCol w="1298276"/>
              </a:tblGrid>
              <a:tr h="2991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2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1175" marR="41175" marT="20588" marB="20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2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1175" marR="41175" marT="20588" marB="20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827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1153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éis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815280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prend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1763" marR="61763" marT="30881" marB="308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97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IR</a:t>
            </a:r>
            <a:r>
              <a:rPr lang="en-US" dirty="0" smtClean="0"/>
              <a:t> verbs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0191"/>
              </p:ext>
            </p:extLst>
          </p:nvPr>
        </p:nvGraphicFramePr>
        <p:xfrm>
          <a:off x="2924353" y="2232834"/>
          <a:ext cx="5598544" cy="3572743"/>
        </p:xfrm>
        <a:graphic>
          <a:graphicData uri="http://schemas.openxmlformats.org/drawingml/2006/table">
            <a:tbl>
              <a:tblPr/>
              <a:tblGrid>
                <a:gridCol w="1399636"/>
                <a:gridCol w="1399636"/>
                <a:gridCol w="1399636"/>
                <a:gridCol w="1399636"/>
              </a:tblGrid>
              <a:tr h="3337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4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954" marR="47954" marT="23977" marB="23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4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954" marR="47954" marT="23977" marB="23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0908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o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imos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839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ís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1428880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333333"/>
                          </a:solidFill>
                          <a:effectLst/>
                        </a:rPr>
                        <a:t>abr</a:t>
                      </a:r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1931" marR="71931" marT="35966" marB="359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2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son </a:t>
            </a:r>
            <a:r>
              <a:rPr lang="en-US" dirty="0" err="1" smtClean="0"/>
              <a:t>tus</a:t>
            </a:r>
            <a:r>
              <a:rPr lang="en-US" dirty="0" smtClean="0"/>
              <a:t> padres?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baños</a:t>
            </a:r>
            <a:r>
              <a:rPr lang="en-US" dirty="0" smtClean="0"/>
              <a:t> hay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calderas de </a:t>
            </a:r>
            <a:r>
              <a:rPr lang="en-US" dirty="0" err="1" smtClean="0"/>
              <a:t>calefacción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casa?</a:t>
            </a:r>
          </a:p>
          <a:p>
            <a:r>
              <a:rPr lang="en-US" dirty="0" smtClean="0"/>
              <a:t>¿Hay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ducha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baño</a:t>
            </a:r>
            <a:r>
              <a:rPr lang="en-US" dirty="0" smtClean="0"/>
              <a:t>? ¿O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bañera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lámpara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casa? 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domesticas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las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domesticas</a:t>
            </a:r>
            <a:r>
              <a:rPr lang="en-US" dirty="0" smtClean="0"/>
              <a:t> de </a:t>
            </a:r>
            <a:r>
              <a:rPr lang="en-US" dirty="0" err="1" smtClean="0"/>
              <a:t>tus</a:t>
            </a:r>
            <a:r>
              <a:rPr lang="en-US" dirty="0" smtClean="0"/>
              <a:t> padres?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el </a:t>
            </a:r>
            <a:r>
              <a:rPr lang="en-US" dirty="0" err="1" smtClean="0"/>
              <a:t>césped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lava la </a:t>
            </a:r>
            <a:r>
              <a:rPr lang="en-US" dirty="0" err="1" smtClean="0"/>
              <a:t>ropa</a:t>
            </a:r>
            <a:r>
              <a:rPr lang="en-US" dirty="0" smtClean="0"/>
              <a:t>? ¿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lavadora</a:t>
            </a:r>
            <a:r>
              <a:rPr lang="en-US" dirty="0" smtClean="0"/>
              <a:t>? ¿</a:t>
            </a:r>
            <a:r>
              <a:rPr lang="en-US" dirty="0" err="1" smtClean="0"/>
              <a:t>Plancha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lavar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5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Casa</a:t>
            </a:r>
            <a:endParaRPr lang="en-US" dirty="0"/>
          </a:p>
        </p:txBody>
      </p:sp>
      <p:pic>
        <p:nvPicPr>
          <p:cNvPr id="1026" name="Picture 2" descr="https://wiccocloud.s3.amazonaws.com/487206_487206_ESHS1_U2_XAPI_NAC/resources/p_94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59" y="946403"/>
            <a:ext cx="65532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iccocloud.s3.amazonaws.com/487239_487239_ESHS2_U2_XAPI_NAC/resources/p_88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8185" r="34313" b="4635"/>
          <a:stretch/>
        </p:blipFill>
        <p:spPr bwMode="auto">
          <a:xfrm>
            <a:off x="888520" y="2628554"/>
            <a:ext cx="3648975" cy="26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7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r>
              <a:rPr lang="en-US" dirty="0" smtClean="0"/>
              <a:t> de la casa</a:t>
            </a:r>
            <a:endParaRPr lang="en-US" dirty="0"/>
          </a:p>
        </p:txBody>
      </p:sp>
      <p:pic>
        <p:nvPicPr>
          <p:cNvPr id="2052" name="Picture 4" descr="https://wiccocloud.s3.amazonaws.com/487206_487206_ESHS1_U2_XAPI_NAC/resources/p_104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b="49113"/>
          <a:stretch/>
        </p:blipFill>
        <p:spPr bwMode="auto">
          <a:xfrm>
            <a:off x="1066800" y="1815787"/>
            <a:ext cx="9000226" cy="41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6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/>
          </a:p>
        </p:txBody>
      </p:sp>
      <p:pic>
        <p:nvPicPr>
          <p:cNvPr id="3074" name="Picture 2" descr="https://wiccocloud.s3.amazonaws.com/487206_487206_ESHS1_U2_XAPI_NAC/resources/p_104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6"/>
          <a:stretch/>
        </p:blipFill>
        <p:spPr bwMode="auto">
          <a:xfrm>
            <a:off x="1156239" y="1932317"/>
            <a:ext cx="9420770" cy="40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6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Accesorios</a:t>
            </a:r>
            <a:r>
              <a:rPr lang="en-US" dirty="0" smtClean="0"/>
              <a:t> para la casa</a:t>
            </a:r>
            <a:endParaRPr lang="en-US" dirty="0"/>
          </a:p>
        </p:txBody>
      </p:sp>
      <p:pic>
        <p:nvPicPr>
          <p:cNvPr id="4098" name="Picture 2" descr="https://wiccocloud.s3.amazonaws.com/487239_487239_ESHS2_U2_XAPI_NAC/resources/p_96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81" y="2014194"/>
            <a:ext cx="65532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3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Electrodomesticos</a:t>
            </a:r>
            <a:endParaRPr lang="en-US" dirty="0"/>
          </a:p>
        </p:txBody>
      </p:sp>
      <p:pic>
        <p:nvPicPr>
          <p:cNvPr id="5122" name="Picture 2" descr="https://wiccocloud.s3.amazonaws.com/487239_487239_ESHS2_U2_XAPI_NAC/resources/p_104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62" y="1918365"/>
            <a:ext cx="7685837" cy="4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2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Expresar</a:t>
            </a:r>
            <a:r>
              <a:rPr lang="en-US" dirty="0" smtClean="0"/>
              <a:t> </a:t>
            </a:r>
            <a:r>
              <a:rPr lang="en-US" dirty="0" err="1" smtClean="0"/>
              <a:t>existencia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Spanish, the form </a:t>
            </a:r>
            <a:r>
              <a:rPr lang="en-US" i="1" dirty="0"/>
              <a:t>hay</a:t>
            </a:r>
            <a:r>
              <a:rPr lang="en-US" dirty="0"/>
              <a:t> is used to express existence. It is equivalent to there is/are</a:t>
            </a:r>
            <a:r>
              <a:rPr lang="en-US" dirty="0" smtClean="0"/>
              <a:t>.</a:t>
            </a:r>
          </a:p>
          <a:p>
            <a:r>
              <a:rPr lang="en-US" dirty="0"/>
              <a:t>The Spanish form equivalent to there isn’t</a:t>
            </a:r>
            <a:r>
              <a:rPr lang="en-US" i="1" dirty="0"/>
              <a:t> </a:t>
            </a:r>
            <a:r>
              <a:rPr lang="en-US" dirty="0"/>
              <a:t>or there aren’t is </a:t>
            </a:r>
            <a:r>
              <a:rPr lang="en-US" i="1" dirty="0"/>
              <a:t>no </a:t>
            </a:r>
            <a:r>
              <a:rPr lang="en-US" i="1" dirty="0" smtClean="0"/>
              <a:t>hay</a:t>
            </a:r>
            <a:r>
              <a:rPr lang="en-US" dirty="0" smtClean="0"/>
              <a:t>.</a:t>
            </a:r>
          </a:p>
          <a:p>
            <a:r>
              <a:rPr lang="en-US" dirty="0"/>
              <a:t>To ask about the existence of something, use </a:t>
            </a:r>
            <a:r>
              <a:rPr lang="en-US" i="1" dirty="0"/>
              <a:t>hay</a:t>
            </a:r>
            <a:r>
              <a:rPr lang="en-US" dirty="0" smtClean="0"/>
              <a:t>:</a:t>
            </a:r>
          </a:p>
          <a:p>
            <a:pPr lvl="1"/>
            <a:r>
              <a:rPr lang="es-ES" dirty="0"/>
              <a:t>¿</a:t>
            </a:r>
            <a:r>
              <a:rPr lang="es-ES" b="1" dirty="0"/>
              <a:t>Hay</a:t>
            </a:r>
            <a:r>
              <a:rPr lang="es-ES" dirty="0"/>
              <a:t> garaje en la casa?</a:t>
            </a:r>
            <a:endParaRPr lang="en-US" dirty="0" smtClean="0"/>
          </a:p>
          <a:p>
            <a:r>
              <a:rPr lang="en-US" dirty="0"/>
              <a:t>To ask how many people, animals, or things there are, use the question words </a:t>
            </a:r>
            <a:r>
              <a:rPr lang="en-US" i="1" dirty="0" err="1"/>
              <a:t>cuánto</a:t>
            </a:r>
            <a:r>
              <a:rPr lang="en-US" dirty="0"/>
              <a:t>, </a:t>
            </a:r>
            <a:r>
              <a:rPr lang="en-US" i="1" dirty="0" err="1"/>
              <a:t>cuánta</a:t>
            </a:r>
            <a:r>
              <a:rPr lang="en-US" dirty="0"/>
              <a:t>, </a:t>
            </a:r>
            <a:r>
              <a:rPr lang="en-US" i="1" dirty="0" err="1"/>
              <a:t>cuántos</a:t>
            </a:r>
            <a:r>
              <a:rPr lang="en-US" dirty="0"/>
              <a:t>, or </a:t>
            </a:r>
            <a:r>
              <a:rPr lang="en-US" i="1" dirty="0" err="1"/>
              <a:t>cuántas</a:t>
            </a:r>
            <a:r>
              <a:rPr lang="en-US" dirty="0"/>
              <a:t> followed by a noun and </a:t>
            </a:r>
            <a:r>
              <a:rPr lang="en-US" i="1" dirty="0"/>
              <a:t>hay</a:t>
            </a:r>
            <a:r>
              <a:rPr lang="en-US" dirty="0" smtClean="0"/>
              <a:t>.</a:t>
            </a:r>
          </a:p>
          <a:p>
            <a:pPr lvl="1"/>
            <a:r>
              <a:rPr lang="es-ES" dirty="0"/>
              <a:t>¿</a:t>
            </a:r>
            <a:r>
              <a:rPr lang="es-ES" b="1" dirty="0"/>
              <a:t>Cuántos</a:t>
            </a:r>
            <a:r>
              <a:rPr lang="es-ES" dirty="0"/>
              <a:t> dormitori</a:t>
            </a:r>
            <a:r>
              <a:rPr lang="es-ES" b="1" dirty="0"/>
              <a:t>os</a:t>
            </a:r>
            <a:r>
              <a:rPr lang="es-ES" dirty="0"/>
              <a:t> hay en la casa?</a:t>
            </a:r>
          </a:p>
          <a:p>
            <a:pPr lvl="1"/>
            <a:r>
              <a:rPr lang="es-ES" dirty="0"/>
              <a:t>¿</a:t>
            </a:r>
            <a:r>
              <a:rPr lang="es-ES" b="1" dirty="0"/>
              <a:t>Cuántas</a:t>
            </a:r>
            <a:r>
              <a:rPr lang="es-ES" dirty="0"/>
              <a:t> sal</a:t>
            </a:r>
            <a:r>
              <a:rPr lang="es-ES" b="1" dirty="0"/>
              <a:t>as </a:t>
            </a:r>
            <a:r>
              <a:rPr lang="es-ES" dirty="0"/>
              <a:t>hay en la casa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n-US" dirty="0"/>
              <a:t>Notice that the question word agrees in number and gender with the noun</a:t>
            </a:r>
            <a:r>
              <a:rPr lang="en-US" dirty="0" smtClean="0"/>
              <a:t>.</a:t>
            </a:r>
          </a:p>
          <a:p>
            <a:r>
              <a:rPr lang="en-US" dirty="0"/>
              <a:t>To ask where something can be found, use the question word </a:t>
            </a:r>
            <a:r>
              <a:rPr lang="en-US" dirty="0" err="1"/>
              <a:t>dónde</a:t>
            </a:r>
            <a:r>
              <a:rPr lang="en-US" dirty="0"/>
              <a:t> followed by hay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¿</a:t>
            </a:r>
            <a:r>
              <a:rPr lang="en-US" b="1" dirty="0" err="1"/>
              <a:t>Dónde</a:t>
            </a:r>
            <a:r>
              <a:rPr lang="en-US" b="1" dirty="0"/>
              <a:t> hay</a:t>
            </a:r>
            <a:r>
              <a:rPr lang="en-US" dirty="0"/>
              <a:t> un </a:t>
            </a:r>
            <a:r>
              <a:rPr lang="en-US" dirty="0" err="1"/>
              <a:t>garaje</a:t>
            </a:r>
            <a:r>
              <a:rPr lang="en-U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Expresar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verb </a:t>
            </a:r>
            <a:r>
              <a:rPr lang="en-US" i="1" dirty="0" err="1" smtClean="0"/>
              <a:t>estar</a:t>
            </a:r>
            <a:r>
              <a:rPr lang="en-US" dirty="0" smtClean="0"/>
              <a:t> to show where something is.</a:t>
            </a:r>
          </a:p>
          <a:p>
            <a:r>
              <a:rPr lang="en-US" dirty="0"/>
              <a:t>The preposition </a:t>
            </a:r>
            <a:r>
              <a:rPr lang="en-US" dirty="0" err="1"/>
              <a:t>en</a:t>
            </a:r>
            <a:r>
              <a:rPr lang="en-US" dirty="0"/>
              <a:t> expresses location. It is equivalent to the English words </a:t>
            </a:r>
            <a:r>
              <a:rPr lang="en-US" i="1" dirty="0"/>
              <a:t>at, in, on, </a:t>
            </a:r>
            <a:r>
              <a:rPr lang="en-US" dirty="0"/>
              <a:t>and </a:t>
            </a:r>
            <a:r>
              <a:rPr lang="en-US" i="1" dirty="0"/>
              <a:t>inside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preposition </a:t>
            </a:r>
            <a:r>
              <a:rPr lang="en-US" i="1" dirty="0" smtClean="0"/>
              <a:t>a </a:t>
            </a:r>
            <a:r>
              <a:rPr lang="en-US" dirty="0" smtClean="0"/>
              <a:t>is also used for at.</a:t>
            </a:r>
          </a:p>
          <a:p>
            <a:pPr lvl="1"/>
            <a:r>
              <a:rPr lang="en-US" dirty="0" smtClean="0"/>
              <a:t>Remember:</a:t>
            </a:r>
          </a:p>
          <a:p>
            <a:pPr lvl="2"/>
            <a:r>
              <a:rPr lang="en-US" b="1" dirty="0" err="1" smtClean="0"/>
              <a:t>a+el</a:t>
            </a:r>
            <a:r>
              <a:rPr lang="en-US" b="1" dirty="0" smtClean="0"/>
              <a:t>=al</a:t>
            </a:r>
          </a:p>
          <a:p>
            <a:pPr lvl="2"/>
            <a:r>
              <a:rPr lang="en-US" b="1" dirty="0" err="1" smtClean="0"/>
              <a:t>de+el</a:t>
            </a:r>
            <a:r>
              <a:rPr lang="en-US" b="1" dirty="0" smtClean="0"/>
              <a:t>=del</a:t>
            </a:r>
            <a:endParaRPr lang="en-US" b="1" dirty="0"/>
          </a:p>
        </p:txBody>
      </p:sp>
      <p:pic>
        <p:nvPicPr>
          <p:cNvPr id="11266" name="Picture 2" descr="https://wiccocloud.s3.amazonaws.com/487206_487206_ESHS1_U2_XAPI_NAC/resources/p_1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0"/>
          <a:stretch/>
        </p:blipFill>
        <p:spPr bwMode="auto">
          <a:xfrm>
            <a:off x="4535459" y="3087148"/>
            <a:ext cx="7753513" cy="34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iccocloud.s3.amazonaws.com/487206_487206_ESHS1_U2_XAPI_NAC/resources/p_1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67083"/>
          <a:stretch/>
        </p:blipFill>
        <p:spPr bwMode="auto">
          <a:xfrm>
            <a:off x="5762445" y="1247059"/>
            <a:ext cx="6896670" cy="12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2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domesticas</a:t>
            </a:r>
            <a:endParaRPr lang="en-US" dirty="0"/>
          </a:p>
        </p:txBody>
      </p:sp>
      <p:pic>
        <p:nvPicPr>
          <p:cNvPr id="6146" name="Picture 2" descr="https://wiccocloud.s3.amazonaws.com/487206_487206_ESHS1_U2_XAPI_NAC/resources/p_114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7595" b="30998"/>
          <a:stretch/>
        </p:blipFill>
        <p:spPr bwMode="auto">
          <a:xfrm>
            <a:off x="2958861" y="1912277"/>
            <a:ext cx="5529532" cy="41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1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</TotalTime>
  <Words>211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Garamond</vt:lpstr>
      <vt:lpstr>Savon</vt:lpstr>
      <vt:lpstr>Tu Casa</vt:lpstr>
      <vt:lpstr>La Casa</vt:lpstr>
      <vt:lpstr>Objetos de la casa</vt:lpstr>
      <vt:lpstr>Más objetos</vt:lpstr>
      <vt:lpstr>Accesorios para la casa</vt:lpstr>
      <vt:lpstr>Electrodomesticos</vt:lpstr>
      <vt:lpstr>Expresar existencia</vt:lpstr>
      <vt:lpstr>Expresar lugar</vt:lpstr>
      <vt:lpstr>Tareas domesticas</vt:lpstr>
      <vt:lpstr>Más tareas</vt:lpstr>
      <vt:lpstr>Verbos en presente</vt:lpstr>
      <vt:lpstr>AR verbs</vt:lpstr>
      <vt:lpstr>ER verbs</vt:lpstr>
      <vt:lpstr>IR verbs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Casa</dc:title>
  <dc:creator>Jason Bowen</dc:creator>
  <cp:lastModifiedBy>Jason Bowen</cp:lastModifiedBy>
  <cp:revision>6</cp:revision>
  <dcterms:created xsi:type="dcterms:W3CDTF">2018-04-26T12:54:01Z</dcterms:created>
  <dcterms:modified xsi:type="dcterms:W3CDTF">2018-04-26T13:33:15Z</dcterms:modified>
</cp:coreProperties>
</file>