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27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64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6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77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5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4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1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2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9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Compras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Tiendas</a:t>
            </a:r>
            <a:r>
              <a:rPr lang="en-US" dirty="0" smtClean="0"/>
              <a:t> y lo que </a:t>
            </a:r>
            <a:r>
              <a:rPr lang="en-US" dirty="0" err="1" smtClean="0"/>
              <a:t>venden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Chant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fui</a:t>
            </a:r>
            <a:r>
              <a:rPr lang="en-US" dirty="0" smtClean="0"/>
              <a:t> – di – vi </a:t>
            </a:r>
          </a:p>
          <a:p>
            <a:r>
              <a:rPr lang="en-US" dirty="0" err="1" smtClean="0"/>
              <a:t>pude</a:t>
            </a:r>
            <a:r>
              <a:rPr lang="en-US" dirty="0" smtClean="0"/>
              <a:t> – </a:t>
            </a:r>
            <a:r>
              <a:rPr lang="en-US" dirty="0" err="1" smtClean="0"/>
              <a:t>puse</a:t>
            </a:r>
            <a:r>
              <a:rPr lang="en-US" dirty="0" smtClean="0"/>
              <a:t> – </a:t>
            </a:r>
            <a:r>
              <a:rPr lang="en-US" dirty="0" err="1" smtClean="0"/>
              <a:t>supe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hice</a:t>
            </a:r>
            <a:r>
              <a:rPr lang="en-US" dirty="0" smtClean="0"/>
              <a:t> – </a:t>
            </a:r>
            <a:r>
              <a:rPr lang="en-US" dirty="0" err="1" smtClean="0"/>
              <a:t>quise</a:t>
            </a:r>
            <a:r>
              <a:rPr lang="en-US" dirty="0" smtClean="0"/>
              <a:t> – vine</a:t>
            </a:r>
          </a:p>
          <a:p>
            <a:r>
              <a:rPr lang="en-US" dirty="0" err="1" smtClean="0"/>
              <a:t>tuve</a:t>
            </a:r>
            <a:r>
              <a:rPr lang="en-US" dirty="0" smtClean="0"/>
              <a:t> – </a:t>
            </a:r>
            <a:r>
              <a:rPr lang="en-US" dirty="0" err="1" smtClean="0"/>
              <a:t>anduve</a:t>
            </a:r>
            <a:r>
              <a:rPr lang="en-US" dirty="0" smtClean="0"/>
              <a:t> – </a:t>
            </a:r>
            <a:r>
              <a:rPr lang="en-US" dirty="0" err="1" smtClean="0"/>
              <a:t>estuve</a:t>
            </a:r>
            <a:endParaRPr lang="en-US" dirty="0" smtClean="0"/>
          </a:p>
          <a:p>
            <a:r>
              <a:rPr lang="en-US" dirty="0" err="1" smtClean="0"/>
              <a:t>dije</a:t>
            </a:r>
            <a:r>
              <a:rPr lang="en-US" dirty="0" smtClean="0"/>
              <a:t> – </a:t>
            </a:r>
            <a:r>
              <a:rPr lang="en-US" dirty="0" err="1" smtClean="0"/>
              <a:t>traje</a:t>
            </a:r>
            <a:r>
              <a:rPr lang="en-US" dirty="0" smtClean="0"/>
              <a:t> – </a:t>
            </a:r>
            <a:r>
              <a:rPr lang="en-US" dirty="0" err="1" smtClean="0"/>
              <a:t>conduje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Note: all in “</a:t>
            </a:r>
            <a:r>
              <a:rPr lang="en-US" dirty="0" err="1" smtClean="0"/>
              <a:t>yo</a:t>
            </a:r>
            <a:r>
              <a:rPr lang="en-US" dirty="0" smtClean="0"/>
              <a:t>” form and all use their own special tree.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hi</a:t>
            </a:r>
            <a:r>
              <a:rPr lang="en-US" u="sng" dirty="0" err="1" smtClean="0"/>
              <a:t>z</a:t>
            </a:r>
            <a:r>
              <a:rPr lang="en-US" dirty="0" err="1" smtClean="0"/>
              <a:t>o</a:t>
            </a:r>
            <a:r>
              <a:rPr lang="en-US" dirty="0" smtClean="0"/>
              <a:t>” and no “</a:t>
            </a:r>
            <a:r>
              <a:rPr lang="en-US" dirty="0" err="1" smtClean="0"/>
              <a:t>i</a:t>
            </a:r>
            <a:r>
              <a:rPr lang="en-US" dirty="0" smtClean="0"/>
              <a:t>” in the “j” group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27053"/>
              </p:ext>
            </p:extLst>
          </p:nvPr>
        </p:nvGraphicFramePr>
        <p:xfrm>
          <a:off x="6892504" y="3860556"/>
          <a:ext cx="2846718" cy="1341171"/>
        </p:xfrm>
        <a:graphic>
          <a:graphicData uri="http://schemas.openxmlformats.org/drawingml/2006/table">
            <a:tbl>
              <a:tblPr/>
              <a:tblGrid>
                <a:gridCol w="1423359"/>
                <a:gridCol w="1423359"/>
              </a:tblGrid>
              <a:tr h="44705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333333"/>
                          </a:solidFill>
                          <a:effectLst/>
                        </a:rPr>
                        <a:t>e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rgbClr val="333333"/>
                          </a:solidFill>
                          <a:effectLst/>
                        </a:rPr>
                        <a:t>imos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447057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rgbClr val="333333"/>
                          </a:solidFill>
                          <a:effectLst/>
                        </a:rPr>
                        <a:t>i</a:t>
                      </a:r>
                      <a:r>
                        <a:rPr lang="en-US" b="1" smtClean="0">
                          <a:solidFill>
                            <a:srgbClr val="333333"/>
                          </a:solidFill>
                          <a:effectLst/>
                        </a:rPr>
                        <a:t>ste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rgbClr val="333333"/>
                          </a:solidFill>
                          <a:effectLst/>
                        </a:rPr>
                        <a:t>isteis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44705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333333"/>
                          </a:solidFill>
                          <a:effectLst/>
                        </a:rPr>
                        <a:t>o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solidFill>
                            <a:srgbClr val="333333"/>
                          </a:solidFill>
                          <a:effectLst/>
                        </a:rPr>
                        <a:t>ieron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4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¿A </a:t>
            </a:r>
            <a:r>
              <a:rPr lang="en-US" dirty="0" err="1" smtClean="0"/>
              <a:t>qué</a:t>
            </a:r>
            <a:r>
              <a:rPr lang="en-US" dirty="0" smtClean="0"/>
              <a:t> hora </a:t>
            </a:r>
            <a:r>
              <a:rPr lang="en-US" dirty="0" err="1" smtClean="0"/>
              <a:t>abre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¿A </a:t>
            </a:r>
            <a:r>
              <a:rPr lang="en-US" dirty="0" err="1" smtClean="0"/>
              <a:t>qué</a:t>
            </a:r>
            <a:r>
              <a:rPr lang="en-US" dirty="0" smtClean="0"/>
              <a:t> hora </a:t>
            </a:r>
            <a:r>
              <a:rPr lang="en-US" dirty="0" err="1" smtClean="0"/>
              <a:t>cierra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llevas</a:t>
            </a:r>
            <a:r>
              <a:rPr lang="en-US" dirty="0" smtClean="0"/>
              <a:t> hoy </a:t>
            </a:r>
            <a:r>
              <a:rPr lang="en-US" dirty="0" err="1" smtClean="0"/>
              <a:t>día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ropa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talla</a:t>
            </a:r>
            <a:r>
              <a:rPr lang="en-US" dirty="0" smtClean="0"/>
              <a:t>? ¿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smtClean="0"/>
              <a:t>________________________________________________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fuiste</a:t>
            </a:r>
            <a:r>
              <a:rPr lang="en-US" dirty="0" smtClean="0"/>
              <a:t> para </a:t>
            </a:r>
            <a:r>
              <a:rPr lang="en-US" dirty="0" err="1" smtClean="0"/>
              <a:t>comprar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ropa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compraste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papelería</a:t>
            </a:r>
            <a:r>
              <a:rPr lang="en-US" dirty="0" smtClean="0"/>
              <a:t>? ¿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tienda</a:t>
            </a:r>
            <a:r>
              <a:rPr lang="en-US" dirty="0" smtClean="0"/>
              <a:t> de </a:t>
            </a:r>
            <a:r>
              <a:rPr lang="en-US" dirty="0" err="1" smtClean="0"/>
              <a:t>música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diste</a:t>
            </a:r>
            <a:r>
              <a:rPr lang="en-US" dirty="0" smtClean="0"/>
              <a:t> las </a:t>
            </a:r>
            <a:r>
              <a:rPr lang="en-US" dirty="0" err="1" smtClean="0"/>
              <a:t>tareas</a:t>
            </a:r>
            <a:r>
              <a:rPr lang="en-US" dirty="0" smtClean="0"/>
              <a:t> a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profesores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¿A que hora </a:t>
            </a:r>
            <a:r>
              <a:rPr lang="en-US" dirty="0" err="1" smtClean="0"/>
              <a:t>durmieron</a:t>
            </a:r>
            <a:r>
              <a:rPr lang="en-US" dirty="0" smtClean="0"/>
              <a:t> </a:t>
            </a:r>
            <a:r>
              <a:rPr lang="en-US" dirty="0" err="1" smtClean="0"/>
              <a:t>tus</a:t>
            </a:r>
            <a:r>
              <a:rPr lang="en-US" dirty="0" smtClean="0"/>
              <a:t> padres </a:t>
            </a:r>
            <a:r>
              <a:rPr lang="en-US" dirty="0" err="1" smtClean="0"/>
              <a:t>anoche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llegaste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hoy?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Tiendas</a:t>
            </a:r>
            <a:endParaRPr lang="en-US" dirty="0"/>
          </a:p>
        </p:txBody>
      </p:sp>
      <p:pic>
        <p:nvPicPr>
          <p:cNvPr id="1026" name="Picture 2" descr="https://wiccocloud.s3.amazonaws.com/487209_487209_ESHS1_U3_XAPI_NAC/resources/p_152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6"/>
          <a:stretch/>
        </p:blipFill>
        <p:spPr bwMode="auto">
          <a:xfrm>
            <a:off x="74227" y="2061713"/>
            <a:ext cx="9724904" cy="47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iccocloud.s3.amazonaws.com/487242_487242_ESHS2_U3_XAPI_NAC/resources/p_15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9"/>
          <a:stretch/>
        </p:blipFill>
        <p:spPr bwMode="auto">
          <a:xfrm>
            <a:off x="4321125" y="0"/>
            <a:ext cx="8244620" cy="19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16528" y="-1"/>
            <a:ext cx="2875472" cy="500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Centro </a:t>
            </a:r>
            <a:r>
              <a:rPr lang="en-US" dirty="0" err="1" smtClean="0"/>
              <a:t>Comercial</a:t>
            </a:r>
            <a:endParaRPr lang="en-US" dirty="0"/>
          </a:p>
        </p:txBody>
      </p:sp>
      <p:pic>
        <p:nvPicPr>
          <p:cNvPr id="2050" name="Picture 2" descr="https://wiccocloud.s3.amazonaws.com/487242_487242_ESHS2_U3_XAPI_NAC/resources/p_156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5"/>
          <a:stretch/>
        </p:blipFill>
        <p:spPr bwMode="auto">
          <a:xfrm>
            <a:off x="2611962" y="1931659"/>
            <a:ext cx="7763039" cy="49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3653" y="6452558"/>
            <a:ext cx="1380226" cy="405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vebos</a:t>
            </a:r>
            <a:r>
              <a:rPr lang="en-US" dirty="0" smtClean="0"/>
              <a:t> con </a:t>
            </a:r>
            <a:r>
              <a:rPr lang="en-US" dirty="0" err="1" smtClean="0"/>
              <a:t>cambios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Irregular verbs may change the stem or the </a:t>
            </a:r>
            <a:r>
              <a:rPr lang="en-US" dirty="0" smtClean="0"/>
              <a:t>endings.</a:t>
            </a:r>
          </a:p>
          <a:p>
            <a:r>
              <a:rPr lang="en-US" dirty="0" smtClean="0"/>
              <a:t>Some </a:t>
            </a:r>
            <a:r>
              <a:rPr lang="en-US" dirty="0"/>
              <a:t>verbs, like </a:t>
            </a:r>
            <a:r>
              <a:rPr lang="en-US" dirty="0" err="1"/>
              <a:t>cerrar</a:t>
            </a:r>
            <a:r>
              <a:rPr lang="en-US" i="1" dirty="0"/>
              <a:t> (to close)</a:t>
            </a:r>
            <a:r>
              <a:rPr lang="en-US" dirty="0"/>
              <a:t>, require a stem change from e to </a:t>
            </a:r>
            <a:r>
              <a:rPr lang="en-US" dirty="0" err="1"/>
              <a:t>ie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23304"/>
              </p:ext>
            </p:extLst>
          </p:nvPr>
        </p:nvGraphicFramePr>
        <p:xfrm>
          <a:off x="5710687" y="2625254"/>
          <a:ext cx="4724400" cy="2560320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  <a:gridCol w="1181100"/>
                <a:gridCol w="11811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yo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ie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rro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nosotros</a:t>
                      </a:r>
                      <a:b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nosotras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cerramos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ie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rras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b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vosotras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cerráis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b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él</a:t>
                      </a:r>
                      <a:b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ella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ie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rra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b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ellos</a:t>
                      </a:r>
                      <a:b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</a:br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ellas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ie</a:t>
                      </a:r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rran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0B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9158" y="3708246"/>
            <a:ext cx="4052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 </a:t>
            </a:r>
            <a:r>
              <a:rPr lang="en-US" dirty="0" smtClean="0"/>
              <a:t>stem </a:t>
            </a:r>
            <a:r>
              <a:rPr lang="en-US" dirty="0"/>
              <a:t>change affects all the present tense forms except </a:t>
            </a:r>
            <a:r>
              <a:rPr lang="en-US" dirty="0" err="1"/>
              <a:t>nosotros</a:t>
            </a:r>
            <a:r>
              <a:rPr lang="en-US" dirty="0"/>
              <a:t>, </a:t>
            </a:r>
            <a:r>
              <a:rPr lang="en-US" dirty="0" err="1"/>
              <a:t>nosotras</a:t>
            </a:r>
            <a:r>
              <a:rPr lang="en-US" dirty="0"/>
              <a:t> and </a:t>
            </a:r>
            <a:r>
              <a:rPr lang="en-US" dirty="0" err="1"/>
              <a:t>vosotros</a:t>
            </a:r>
            <a:r>
              <a:rPr lang="en-US" dirty="0"/>
              <a:t>, </a:t>
            </a:r>
            <a:r>
              <a:rPr lang="en-US" dirty="0" err="1"/>
              <a:t>vosotras</a:t>
            </a:r>
            <a:r>
              <a:rPr lang="en-US" dirty="0"/>
              <a:t>. This is why these verbs are called “boot or shoe verbs.”</a:t>
            </a:r>
          </a:p>
        </p:txBody>
      </p:sp>
    </p:spTree>
    <p:extLst>
      <p:ext uri="{BB962C8B-B14F-4D97-AF65-F5344CB8AC3E}">
        <p14:creationId xmlns:p14="http://schemas.microsoft.com/office/powerpoint/2010/main" val="18443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1026" name="Picture 2" descr="https://wiccocloud.s3.amazonaws.com/487209_487209_ESHS1_U3_XAPI_NAC/resources/p_16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95" y="-15999"/>
            <a:ext cx="8111706" cy="66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2050" name="Picture 2" descr="map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39" y="0"/>
            <a:ext cx="90736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Describir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4098" name="Picture 2" descr="https://wiccocloud.s3.amazonaws.com/487209_487209_ESHS1_U3_XAPI_NAC/resources/p_170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3"/>
          <a:stretch/>
        </p:blipFill>
        <p:spPr bwMode="auto">
          <a:xfrm>
            <a:off x="0" y="2570671"/>
            <a:ext cx="6553200" cy="34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C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08" y="69012"/>
            <a:ext cx="6965867" cy="51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9831" y="5667555"/>
            <a:ext cx="1848928" cy="621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Pretérito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talk about actions completed in the past, we use the </a:t>
            </a:r>
            <a:r>
              <a:rPr lang="en-US" dirty="0" err="1"/>
              <a:t>preterite</a:t>
            </a:r>
            <a:r>
              <a:rPr lang="en-US" dirty="0"/>
              <a:t> tense.</a:t>
            </a:r>
          </a:p>
          <a:p>
            <a:r>
              <a:rPr lang="en-US" dirty="0"/>
              <a:t>These are the </a:t>
            </a:r>
            <a:r>
              <a:rPr lang="en-US" dirty="0" err="1"/>
              <a:t>preterite</a:t>
            </a:r>
            <a:r>
              <a:rPr lang="en-US" dirty="0"/>
              <a:t> tense </a:t>
            </a:r>
            <a:r>
              <a:rPr lang="en-US" dirty="0" smtClean="0"/>
              <a:t>endings.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2219"/>
              </p:ext>
            </p:extLst>
          </p:nvPr>
        </p:nvGraphicFramePr>
        <p:xfrm>
          <a:off x="0" y="3176141"/>
          <a:ext cx="3347050" cy="2255571"/>
        </p:xfrm>
        <a:graphic>
          <a:graphicData uri="http://schemas.openxmlformats.org/drawingml/2006/table">
            <a:tbl>
              <a:tblPr/>
              <a:tblGrid>
                <a:gridCol w="1673525"/>
                <a:gridCol w="1673525"/>
              </a:tblGrid>
              <a:tr h="751857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compr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é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compr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amos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51857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compr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aste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compr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asteis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51857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compr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ó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compr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aron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47228"/>
              </p:ext>
            </p:extLst>
          </p:nvPr>
        </p:nvGraphicFramePr>
        <p:xfrm>
          <a:off x="3932744" y="3176142"/>
          <a:ext cx="3847380" cy="2336028"/>
        </p:xfrm>
        <a:graphic>
          <a:graphicData uri="http://schemas.openxmlformats.org/drawingml/2006/table">
            <a:tbl>
              <a:tblPr/>
              <a:tblGrid>
                <a:gridCol w="1923690"/>
                <a:gridCol w="1923690"/>
              </a:tblGrid>
              <a:tr h="778676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í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imos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78676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iste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isteis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78676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ió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ieron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96341"/>
              </p:ext>
            </p:extLst>
          </p:nvPr>
        </p:nvGraphicFramePr>
        <p:xfrm>
          <a:off x="8365818" y="3176143"/>
          <a:ext cx="3826182" cy="2255571"/>
        </p:xfrm>
        <a:graphic>
          <a:graphicData uri="http://schemas.openxmlformats.org/drawingml/2006/table">
            <a:tbl>
              <a:tblPr/>
              <a:tblGrid>
                <a:gridCol w="1913091"/>
                <a:gridCol w="1913091"/>
              </a:tblGrid>
              <a:tr h="751857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í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imos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5185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iste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isteis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5185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ió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ieron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Sandal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ALL</a:t>
            </a:r>
            <a:r>
              <a:rPr lang="en-US" dirty="0" smtClean="0"/>
              <a:t> stem-changing verbs (boot verbs) that end with     –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b="1" i="1" dirty="0" smtClean="0"/>
              <a:t>ONLY</a:t>
            </a:r>
            <a:r>
              <a:rPr lang="en-US" dirty="0" smtClean="0"/>
              <a:t> will be change as a </a:t>
            </a:r>
            <a:r>
              <a:rPr lang="en-US" i="1" dirty="0" smtClean="0"/>
              <a:t>sandal</a:t>
            </a:r>
            <a:r>
              <a:rPr lang="en-US" dirty="0"/>
              <a:t> </a:t>
            </a:r>
            <a:r>
              <a:rPr lang="en-US" dirty="0" smtClean="0"/>
              <a:t>in preterit.</a:t>
            </a:r>
          </a:p>
          <a:p>
            <a:r>
              <a:rPr lang="en-US" dirty="0" smtClean="0"/>
              <a:t>E </a:t>
            </a:r>
            <a:r>
              <a:rPr lang="en-US" dirty="0" smtClean="0">
                <a:sym typeface="Wingdings" panose="05000000000000000000" pitchFamily="2" charset="2"/>
              </a:rPr>
              <a:t> I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  U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81168"/>
              </p:ext>
            </p:extLst>
          </p:nvPr>
        </p:nvGraphicFramePr>
        <p:xfrm>
          <a:off x="902444" y="3152738"/>
          <a:ext cx="4279156" cy="2367606"/>
        </p:xfrm>
        <a:graphic>
          <a:graphicData uri="http://schemas.openxmlformats.org/drawingml/2006/table">
            <a:tbl>
              <a:tblPr/>
              <a:tblGrid>
                <a:gridCol w="2139578"/>
                <a:gridCol w="2139578"/>
              </a:tblGrid>
              <a:tr h="78920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pedí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pedimos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8920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pediste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pedisteis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8920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p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dió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p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i</a:t>
                      </a:r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dieron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65147"/>
              </p:ext>
            </p:extLst>
          </p:nvPr>
        </p:nvGraphicFramePr>
        <p:xfrm>
          <a:off x="7333488" y="3144565"/>
          <a:ext cx="4096510" cy="2367606"/>
        </p:xfrm>
        <a:graphic>
          <a:graphicData uri="http://schemas.openxmlformats.org/drawingml/2006/table">
            <a:tbl>
              <a:tblPr/>
              <a:tblGrid>
                <a:gridCol w="2048255"/>
                <a:gridCol w="2048255"/>
              </a:tblGrid>
              <a:tr h="789202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dormí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dormimos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8920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dormiste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dormisteis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78920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d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u</a:t>
                      </a:r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rmió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d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u</a:t>
                      </a:r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rmieron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120</TotalTime>
  <Words>290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Corbel</vt:lpstr>
      <vt:lpstr>Wingdings</vt:lpstr>
      <vt:lpstr>Headlines</vt:lpstr>
      <vt:lpstr>Las Compras</vt:lpstr>
      <vt:lpstr>Tiendas</vt:lpstr>
      <vt:lpstr>El Centro Comercial</vt:lpstr>
      <vt:lpstr>Los vebos con cambios</vt:lpstr>
      <vt:lpstr>La Ropa</vt:lpstr>
      <vt:lpstr>Más Ropa</vt:lpstr>
      <vt:lpstr>Describir la ropa</vt:lpstr>
      <vt:lpstr>El Pretérito</vt:lpstr>
      <vt:lpstr>Sandal Verbs</vt:lpstr>
      <vt:lpstr>Military Chant</vt:lpstr>
      <vt:lpstr>Te toca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Compras</dc:title>
  <dc:creator>Jason Bowen</dc:creator>
  <cp:lastModifiedBy>Jason Bowen</cp:lastModifiedBy>
  <cp:revision>10</cp:revision>
  <dcterms:created xsi:type="dcterms:W3CDTF">2018-04-26T16:46:40Z</dcterms:created>
  <dcterms:modified xsi:type="dcterms:W3CDTF">2018-05-09T17:45:15Z</dcterms:modified>
</cp:coreProperties>
</file>