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descripciones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presente</a:t>
            </a:r>
            <a:r>
              <a:rPr lang="en-US" dirty="0" smtClean="0"/>
              <a:t> para </a:t>
            </a:r>
            <a:r>
              <a:rPr lang="en-US" dirty="0" err="1" smtClean="0"/>
              <a:t>hablar</a:t>
            </a:r>
            <a:r>
              <a:rPr lang="en-US" dirty="0" smtClean="0"/>
              <a:t> de personas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Familia</a:t>
            </a:r>
            <a:endParaRPr lang="en-US" dirty="0"/>
          </a:p>
        </p:txBody>
      </p:sp>
      <p:pic>
        <p:nvPicPr>
          <p:cNvPr id="9218" name="Picture 2" descr="https://wiccocloud.s3.amazonaws.com/487203_487203_ESHS1_U1_XAPI_NAC/resources/p_56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30" y="1133475"/>
            <a:ext cx="65532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iccocloud.s3.amazonaws.com/487236_487236_ESHS2_U1_XAPI_NAC/resources/p_36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60221" r="44586"/>
          <a:stretch/>
        </p:blipFill>
        <p:spPr bwMode="auto">
          <a:xfrm>
            <a:off x="-2875" y="2441964"/>
            <a:ext cx="3140015" cy="20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iccocloud.s3.amazonaws.com/487236_487236_ESHS2_U1_XAPI_NAC/resources/p_36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2" t="60221" r="4306"/>
          <a:stretch/>
        </p:blipFill>
        <p:spPr bwMode="auto">
          <a:xfrm>
            <a:off x="8986149" y="2426503"/>
            <a:ext cx="2648310" cy="20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Posesivos</a:t>
            </a:r>
            <a:r>
              <a:rPr lang="en-US" dirty="0" smtClean="0"/>
              <a:t> –</a:t>
            </a:r>
            <a:r>
              <a:rPr lang="en-US" dirty="0" err="1" smtClean="0"/>
              <a:t>Adjetivos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Possessive adjectives are used to show ownership</a:t>
            </a:r>
            <a:r>
              <a:rPr lang="en-US" dirty="0" smtClean="0"/>
              <a:t>.</a:t>
            </a:r>
          </a:p>
          <a:p>
            <a:r>
              <a:rPr lang="en-US" dirty="0"/>
              <a:t>Adjectives agree grammatically with the noun they accompany. They agree not with the owner, but with the thing possessed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If you don’t use a possessive, you </a:t>
            </a:r>
            <a:r>
              <a:rPr lang="en-US" sz="4000" b="1" u="sng" dirty="0" smtClean="0"/>
              <a:t>must</a:t>
            </a:r>
            <a:r>
              <a:rPr lang="en-US" dirty="0" smtClean="0"/>
              <a:t> do the following:</a:t>
            </a:r>
          </a:p>
          <a:p>
            <a:pPr lvl="1"/>
            <a:r>
              <a:rPr lang="en-US" dirty="0"/>
              <a:t>You can also express ownership with the preposition </a:t>
            </a:r>
            <a:r>
              <a:rPr lang="en-US" b="1" i="1" dirty="0"/>
              <a:t>de</a:t>
            </a:r>
            <a:r>
              <a:rPr lang="en-US" b="1" dirty="0"/>
              <a:t> </a:t>
            </a:r>
            <a:r>
              <a:rPr lang="en-US" dirty="0"/>
              <a:t>and a noun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s-ES" dirty="0">
                <a:solidFill>
                  <a:schemeClr val="accent1"/>
                </a:solidFill>
              </a:rPr>
              <a:t>la tía </a:t>
            </a:r>
            <a:r>
              <a:rPr lang="es-ES" b="1" dirty="0">
                <a:solidFill>
                  <a:schemeClr val="accent1"/>
                </a:solidFill>
              </a:rPr>
              <a:t>de </a:t>
            </a:r>
            <a:r>
              <a:rPr lang="es-ES" dirty="0" err="1">
                <a:solidFill>
                  <a:schemeClr val="accent1"/>
                </a:solidFill>
              </a:rPr>
              <a:t>Tess</a:t>
            </a:r>
            <a:r>
              <a:rPr lang="es-ES" i="1" dirty="0">
                <a:solidFill>
                  <a:schemeClr val="accent1"/>
                </a:solidFill>
              </a:rPr>
              <a:t> (</a:t>
            </a:r>
            <a:r>
              <a:rPr lang="es-ES" i="1" dirty="0" err="1">
                <a:solidFill>
                  <a:schemeClr val="accent1"/>
                </a:solidFill>
              </a:rPr>
              <a:t>Tess’s</a:t>
            </a:r>
            <a:r>
              <a:rPr lang="es-ES" i="1" dirty="0">
                <a:solidFill>
                  <a:schemeClr val="accent1"/>
                </a:solidFill>
              </a:rPr>
              <a:t> </a:t>
            </a:r>
            <a:r>
              <a:rPr lang="es-ES" i="1" dirty="0" err="1">
                <a:solidFill>
                  <a:schemeClr val="accent1"/>
                </a:solidFill>
              </a:rPr>
              <a:t>aunt</a:t>
            </a:r>
            <a:r>
              <a:rPr lang="es-ES" i="1" dirty="0" smtClean="0">
                <a:solidFill>
                  <a:schemeClr val="accent1"/>
                </a:solidFill>
              </a:rPr>
              <a:t>)</a:t>
            </a:r>
          </a:p>
          <a:p>
            <a:pPr marL="457200" lvl="1" indent="0" algn="ctr">
              <a:buNone/>
            </a:pPr>
            <a:r>
              <a:rPr lang="es-ES" sz="5400" b="1" i="1" u="sng" dirty="0" smtClean="0">
                <a:solidFill>
                  <a:schemeClr val="accent1"/>
                </a:solidFill>
              </a:rPr>
              <a:t>(DO NOT USE TESS’S TÍA!!!!!!!!)</a:t>
            </a:r>
            <a:endParaRPr lang="en-US" sz="54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220D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220D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ANTES DEL NOMBRE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87644"/>
              </p:ext>
            </p:extLst>
          </p:nvPr>
        </p:nvGraphicFramePr>
        <p:xfrm>
          <a:off x="2895600" y="2617129"/>
          <a:ext cx="5808159" cy="2947387"/>
        </p:xfrm>
        <a:graphic>
          <a:graphicData uri="http://schemas.openxmlformats.org/drawingml/2006/table">
            <a:tbl>
              <a:tblPr/>
              <a:tblGrid>
                <a:gridCol w="1164677"/>
                <a:gridCol w="1164677"/>
                <a:gridCol w="1164677"/>
                <a:gridCol w="1157064"/>
                <a:gridCol w="1157064"/>
              </a:tblGrid>
              <a:tr h="193656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383">
                <a:tc>
                  <a:txBody>
                    <a:bodyPr/>
                    <a:lstStyle/>
                    <a:p>
                      <a:pPr algn="l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Masculino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Femenino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Masculino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Femenino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</a:tr>
              <a:tr h="211120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my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mi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mis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47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your (inf.)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tu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tus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47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his, her your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47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our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nuestro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nuestra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nuestros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nuestras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369847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your (inf.)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vuestro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vuestra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vuestros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vuestras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369847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their, your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dirty="0" err="1">
                          <a:solidFill>
                            <a:srgbClr val="E03C3F"/>
                          </a:solidFill>
                          <a:effectLst/>
                        </a:rPr>
                        <a:t>sus</a:t>
                      </a:r>
                      <a:endParaRPr lang="en-US" sz="15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7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DESPUéS</a:t>
            </a:r>
            <a:r>
              <a:rPr lang="en-US" dirty="0" smtClean="0"/>
              <a:t> DEL NOMBRE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98769"/>
              </p:ext>
            </p:extLst>
          </p:nvPr>
        </p:nvGraphicFramePr>
        <p:xfrm>
          <a:off x="2895600" y="2176463"/>
          <a:ext cx="5459623" cy="3818176"/>
        </p:xfrm>
        <a:graphic>
          <a:graphicData uri="http://schemas.openxmlformats.org/drawingml/2006/table">
            <a:tbl>
              <a:tblPr/>
              <a:tblGrid>
                <a:gridCol w="1094787"/>
                <a:gridCol w="1094787"/>
                <a:gridCol w="1094787"/>
                <a:gridCol w="1087631"/>
                <a:gridCol w="1087631"/>
              </a:tblGrid>
              <a:tr h="283691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215">
                <a:tc>
                  <a:txBody>
                    <a:bodyPr/>
                    <a:lstStyle/>
                    <a:p>
                      <a:pPr algn="l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Masculino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Femenino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Masculino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</a:rPr>
                        <a:t>Femenino</a:t>
                      </a:r>
                    </a:p>
                  </a:txBody>
                  <a:tcPr marL="50304" marR="50304" marT="25152" marB="251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</a:tr>
              <a:tr h="309275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my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mío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mía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míos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mías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41799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your (inf.)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tuyo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tuya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tuyos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tuyas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41799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his, her your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suyo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suya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suyos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suyas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41799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our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nuestro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nuestra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nuestros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nuestras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41799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your (inf.)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vuestro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vuestra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vuestros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vuestras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41799">
                <a:tc>
                  <a:txBody>
                    <a:bodyPr/>
                    <a:lstStyle/>
                    <a:p>
                      <a:pPr algn="l"/>
                      <a:r>
                        <a:rPr lang="en-US" sz="1500" b="0" i="1">
                          <a:solidFill>
                            <a:srgbClr val="333333"/>
                          </a:solidFill>
                          <a:effectLst/>
                        </a:rPr>
                        <a:t>their, your</a:t>
                      </a:r>
                      <a:endParaRPr lang="en-US" sz="15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suyo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suya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E03C3F"/>
                          </a:solidFill>
                          <a:effectLst/>
                        </a:rPr>
                        <a:t>suyos</a:t>
                      </a:r>
                      <a:endParaRPr lang="en-US" sz="15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>
                          <a:solidFill>
                            <a:srgbClr val="E03C3F"/>
                          </a:solidFill>
                          <a:effectLst/>
                        </a:rPr>
                        <a:t>suyas</a:t>
                      </a:r>
                      <a:endParaRPr lang="en-US" sz="15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5456" marR="75456" marT="37728" marB="37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1995" y="217646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open_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Posesivos</a:t>
            </a:r>
            <a:r>
              <a:rPr lang="en-US" dirty="0" smtClean="0"/>
              <a:t> - </a:t>
            </a:r>
            <a:r>
              <a:rPr lang="en-US" dirty="0" err="1" smtClean="0"/>
              <a:t>pronombres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Possessive pronouns are used instead of a noun. The forms are the same as those of the possessive adjectives after the noun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Ese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 </a:t>
            </a:r>
            <a:r>
              <a:rPr lang="en-US" b="1" dirty="0" err="1"/>
              <a:t>mío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When the possessive pronoun is used to identify, it is preceded by an article.</a:t>
            </a:r>
          </a:p>
          <a:p>
            <a:pPr lvl="1"/>
            <a:r>
              <a:rPr lang="es-ES" dirty="0"/>
              <a:t>Estos son nuestros profesores y aquellos son</a:t>
            </a:r>
            <a:r>
              <a:rPr lang="es-ES" b="1" dirty="0"/>
              <a:t> los vuestros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37692"/>
            <a:ext cx="10820400" cy="4024125"/>
          </a:xfr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propia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r>
              <a:rPr lang="en-US" dirty="0" smtClean="0"/>
              <a:t>, </a:t>
            </a:r>
            <a:r>
              <a:rPr lang="en-US" b="1" dirty="0" smtClean="0"/>
              <a:t>escribe</a:t>
            </a:r>
            <a:r>
              <a:rPr lang="en-US" dirty="0" smtClean="0"/>
              <a:t> y </a:t>
            </a:r>
            <a:r>
              <a:rPr lang="en-US" b="1" dirty="0" err="1" smtClean="0"/>
              <a:t>contesta</a:t>
            </a:r>
            <a:r>
              <a:rPr lang="en-US" dirty="0" smtClean="0"/>
              <a:t> las </a:t>
            </a:r>
            <a:r>
              <a:rPr lang="en-US" dirty="0" err="1" smtClean="0"/>
              <a:t>preguntas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son </a:t>
            </a:r>
            <a:r>
              <a:rPr lang="en-US" dirty="0" err="1" smtClean="0"/>
              <a:t>tus</a:t>
            </a:r>
            <a:r>
              <a:rPr lang="en-US" dirty="0" smtClean="0"/>
              <a:t> padres?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tus</a:t>
            </a:r>
            <a:r>
              <a:rPr lang="en-US" dirty="0" smtClean="0"/>
              <a:t> padres?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tus</a:t>
            </a:r>
            <a:r>
              <a:rPr lang="en-US" dirty="0" smtClean="0"/>
              <a:t> padres?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son </a:t>
            </a:r>
            <a:r>
              <a:rPr lang="en-US" dirty="0" err="1" smtClean="0"/>
              <a:t>tus</a:t>
            </a:r>
            <a:r>
              <a:rPr lang="en-US" dirty="0" smtClean="0"/>
              <a:t> amigos?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hoy?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r>
              <a:rPr lang="en-US" dirty="0" smtClean="0"/>
              <a:t>, ¿</a:t>
            </a:r>
            <a:r>
              <a:rPr lang="en-US" dirty="0" err="1" smtClean="0"/>
              <a:t>Cómo</a:t>
            </a:r>
            <a:r>
              <a:rPr lang="en-US" dirty="0" smtClean="0"/>
              <a:t> son </a:t>
            </a:r>
            <a:r>
              <a:rPr lang="en-US" dirty="0" err="1" smtClean="0"/>
              <a:t>ellos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verb </a:t>
            </a:r>
            <a:r>
              <a:rPr lang="en-US" b="1" i="1" dirty="0" err="1" smtClean="0"/>
              <a:t>ser</a:t>
            </a:r>
            <a:r>
              <a:rPr lang="en-US" dirty="0"/>
              <a:t> is used to identify people, places, things, and ideas</a:t>
            </a:r>
            <a:r>
              <a:rPr lang="en-US" dirty="0" smtClean="0"/>
              <a:t>.</a:t>
            </a:r>
          </a:p>
          <a:p>
            <a:r>
              <a:rPr lang="en-US" b="1" i="1" dirty="0" err="1"/>
              <a:t>Ser</a:t>
            </a:r>
            <a:r>
              <a:rPr lang="en-US" dirty="0"/>
              <a:t> is used to describe physical characteristics and personality traits.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44809"/>
              </p:ext>
            </p:extLst>
          </p:nvPr>
        </p:nvGraphicFramePr>
        <p:xfrm>
          <a:off x="3536220" y="3148017"/>
          <a:ext cx="5119560" cy="3070668"/>
        </p:xfrm>
        <a:graphic>
          <a:graphicData uri="http://schemas.openxmlformats.org/drawingml/2006/table">
            <a:tbl>
              <a:tblPr/>
              <a:tblGrid>
                <a:gridCol w="1279890"/>
                <a:gridCol w="1279890"/>
                <a:gridCol w="1279890"/>
                <a:gridCol w="1279890"/>
              </a:tblGrid>
              <a:tr h="2803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598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yo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soy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nosotras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somos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835987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eres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vosotros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vosotras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sois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1072726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él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es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ellas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E03C3F"/>
                          </a:solidFill>
                          <a:effectLst/>
                        </a:rPr>
                        <a:t>son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0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endParaRPr lang="en-US" dirty="0"/>
          </a:p>
        </p:txBody>
      </p:sp>
      <p:pic>
        <p:nvPicPr>
          <p:cNvPr id="3074" name="Picture 2" descr="https://wiccocloud.s3.amazonaws.com/487203_487203_ESHS1_U1_XAPI_NAC/resources/p_4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694"/>
            <a:ext cx="7947804" cy="48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iccocloud.s3.amazonaws.com/487236_487236_ESHS2_U1_XAPI_NAC/resources/p_44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-4725" r="44717" b="4725"/>
          <a:stretch/>
        </p:blipFill>
        <p:spPr bwMode="auto">
          <a:xfrm>
            <a:off x="7946024" y="1815332"/>
            <a:ext cx="3561956" cy="256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11319" y="3627407"/>
            <a:ext cx="766313" cy="75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s://wiccocloud.s3.amazonaws.com/487236_487236_ESHS2_U1_XAPI_NAC/resources/p_44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8" r="4305" b="10290"/>
          <a:stretch/>
        </p:blipFill>
        <p:spPr bwMode="auto">
          <a:xfrm>
            <a:off x="8117455" y="4244196"/>
            <a:ext cx="3814419" cy="23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47804" y="4511615"/>
            <a:ext cx="661358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Rasgos</a:t>
            </a:r>
            <a:r>
              <a:rPr lang="en-US" dirty="0" smtClean="0"/>
              <a:t> de </a:t>
            </a:r>
            <a:r>
              <a:rPr lang="en-US" dirty="0" err="1" smtClean="0"/>
              <a:t>personalidad</a:t>
            </a:r>
            <a:endParaRPr lang="en-US" dirty="0"/>
          </a:p>
        </p:txBody>
      </p:sp>
      <p:pic>
        <p:nvPicPr>
          <p:cNvPr id="4098" name="Picture 2" descr="https://wiccocloud.s3.amazonaws.com/487203_487203_ESHS1_U1_XAPI_NAC/resources/p_48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1" b="20269"/>
          <a:stretch/>
        </p:blipFill>
        <p:spPr bwMode="auto">
          <a:xfrm>
            <a:off x="1509244" y="1961104"/>
            <a:ext cx="8917410" cy="17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Cl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17" y="3708154"/>
            <a:ext cx="8782264" cy="30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verb </a:t>
            </a:r>
            <a:r>
              <a:rPr lang="en-US" b="1" i="1" dirty="0" err="1" smtClean="0"/>
              <a:t>estar</a:t>
            </a:r>
            <a:r>
              <a:rPr lang="en-US" dirty="0"/>
              <a:t> is used to talk about emotions and conditions</a:t>
            </a:r>
            <a:r>
              <a:rPr lang="en-US" dirty="0" smtClean="0"/>
              <a:t>.</a:t>
            </a:r>
          </a:p>
          <a:p>
            <a:r>
              <a:rPr lang="en-US" b="1" i="1" dirty="0" err="1"/>
              <a:t>Estar</a:t>
            </a:r>
            <a:r>
              <a:rPr lang="en-US" dirty="0"/>
              <a:t> is used to express conditions and feelings.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3834"/>
              </p:ext>
            </p:extLst>
          </p:nvPr>
        </p:nvGraphicFramePr>
        <p:xfrm>
          <a:off x="3477380" y="3283044"/>
          <a:ext cx="5237239" cy="2935641"/>
        </p:xfrm>
        <a:graphic>
          <a:graphicData uri="http://schemas.openxmlformats.org/drawingml/2006/table">
            <a:tbl>
              <a:tblPr/>
              <a:tblGrid>
                <a:gridCol w="1306778"/>
                <a:gridCol w="1311842"/>
                <a:gridCol w="1435590"/>
                <a:gridCol w="1183029"/>
              </a:tblGrid>
              <a:tr h="2505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sz="13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sz="13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559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yo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estoy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nosotras</a:t>
                      </a: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estamos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86846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estás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vosotros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  <a:t/>
                      </a:r>
                      <a:br>
                        <a:rPr lang="en-US" sz="1600" b="0" dirty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</a:rPr>
                        <a:t>vosotras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estáis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56731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él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</a:t>
                      </a: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está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ellas</a:t>
                      </a: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están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65972" marR="65972" marT="32986" marB="329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1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Sentimientos</a:t>
            </a:r>
            <a:r>
              <a:rPr lang="en-US" dirty="0" smtClean="0"/>
              <a:t> y </a:t>
            </a:r>
            <a:r>
              <a:rPr lang="en-US" dirty="0" err="1" smtClean="0"/>
              <a:t>Estados</a:t>
            </a:r>
            <a:r>
              <a:rPr lang="en-US" dirty="0" smtClean="0"/>
              <a:t> de </a:t>
            </a:r>
            <a:r>
              <a:rPr lang="en-US" dirty="0" err="1" smtClean="0"/>
              <a:t>ánimo</a:t>
            </a:r>
            <a:endParaRPr lang="en-US" dirty="0"/>
          </a:p>
        </p:txBody>
      </p:sp>
      <p:pic>
        <p:nvPicPr>
          <p:cNvPr id="5122" name="Picture 2" descr="https://wiccocloud.s3.amazonaws.com/487236_487236_ESHS2_U1_XAPI_NAC/resources/p_5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92" y="1410887"/>
            <a:ext cx="7611373" cy="538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Estados</a:t>
            </a:r>
            <a:endParaRPr lang="en-US" dirty="0"/>
          </a:p>
        </p:txBody>
      </p:sp>
      <p:pic>
        <p:nvPicPr>
          <p:cNvPr id="6148" name="Picture 4" descr="https://wiccocloud.s3.amazonaws.com/487203_487203_ESHS1_U1_XAPI_NAC/resources/p_66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9" b="31221"/>
          <a:stretch/>
        </p:blipFill>
        <p:spPr bwMode="auto">
          <a:xfrm>
            <a:off x="2895600" y="1227543"/>
            <a:ext cx="5987032" cy="56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Sensaciones</a:t>
            </a:r>
            <a:endParaRPr lang="en-US" dirty="0"/>
          </a:p>
        </p:txBody>
      </p:sp>
      <p:pic>
        <p:nvPicPr>
          <p:cNvPr id="8194" name="Picture 2" descr="https://wiccocloud.s3.amazonaws.com/487203_487203_ESHS1_U1_XAPI_NAC/resources/p_66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 t="68933"/>
          <a:stretch/>
        </p:blipFill>
        <p:spPr bwMode="auto">
          <a:xfrm>
            <a:off x="2581452" y="2057401"/>
            <a:ext cx="6744739" cy="285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verb </a:t>
            </a:r>
            <a:r>
              <a:rPr lang="en-US" b="1" i="1" dirty="0" err="1"/>
              <a:t>tener</a:t>
            </a:r>
            <a:r>
              <a:rPr lang="en-US" dirty="0"/>
              <a:t> usually means to have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To express age, use this expression</a:t>
            </a:r>
            <a:r>
              <a:rPr lang="en-US" dirty="0" smtClean="0"/>
              <a:t>:			</a:t>
            </a:r>
          </a:p>
          <a:p>
            <a:r>
              <a:rPr lang="en-US" dirty="0"/>
              <a:t>To ask someone’s age, use this question: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74596"/>
              </p:ext>
            </p:extLst>
          </p:nvPr>
        </p:nvGraphicFramePr>
        <p:xfrm>
          <a:off x="3881996" y="2564861"/>
          <a:ext cx="4428008" cy="2679215"/>
        </p:xfrm>
        <a:graphic>
          <a:graphicData uri="http://schemas.openxmlformats.org/drawingml/2006/table">
            <a:tbl>
              <a:tblPr/>
              <a:tblGrid>
                <a:gridCol w="1107002"/>
                <a:gridCol w="1107002"/>
                <a:gridCol w="1107002"/>
                <a:gridCol w="1107002"/>
              </a:tblGrid>
              <a:tr h="2577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9827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yo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tengo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nosotras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tenemos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679827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tienes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vosotros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vosotras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tenéis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993593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él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E03C3F"/>
                          </a:solidFill>
                          <a:effectLst/>
                        </a:rPr>
                        <a:t>tiene</a:t>
                      </a:r>
                      <a:endParaRPr lang="en-US" sz="1600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ellos</a:t>
                      </a:r>
                      <a:b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sz="1600" b="0">
                          <a:solidFill>
                            <a:srgbClr val="333333"/>
                          </a:solidFill>
                          <a:effectLst/>
                        </a:rPr>
                        <a:t>ellas</a:t>
                      </a: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E03C3F"/>
                          </a:solidFill>
                          <a:effectLst/>
                        </a:rPr>
                        <a:t>tienen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82129" marR="82129" marT="41064" marB="41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25698"/>
              </p:ext>
            </p:extLst>
          </p:nvPr>
        </p:nvGraphicFramePr>
        <p:xfrm>
          <a:off x="6870940" y="5248617"/>
          <a:ext cx="1815860" cy="365760"/>
        </p:xfrm>
        <a:graphic>
          <a:graphicData uri="http://schemas.openxmlformats.org/drawingml/2006/table">
            <a:tbl>
              <a:tblPr/>
              <a:tblGrid>
                <a:gridCol w="181586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Tener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…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años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81690"/>
              </p:ext>
            </p:extLst>
          </p:nvPr>
        </p:nvGraphicFramePr>
        <p:xfrm>
          <a:off x="6862923" y="5614377"/>
          <a:ext cx="2894162" cy="365760"/>
        </p:xfrm>
        <a:graphic>
          <a:graphicData uri="http://schemas.openxmlformats.org/drawingml/2006/table">
            <a:tbl>
              <a:tblPr/>
              <a:tblGrid>
                <a:gridCol w="289416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¿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Cuántos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años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+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tener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?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3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427</TotalTime>
  <Words>333</Words>
  <Application>Microsoft Office PowerPoint</Application>
  <PresentationFormat>Widescreen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inherit</vt:lpstr>
      <vt:lpstr>open_sans</vt:lpstr>
      <vt:lpstr>Vapor Trail</vt:lpstr>
      <vt:lpstr>Hacer descripciones</vt:lpstr>
      <vt:lpstr>Ser</vt:lpstr>
      <vt:lpstr>Características físicas</vt:lpstr>
      <vt:lpstr>Rasgos de personalidad</vt:lpstr>
      <vt:lpstr>Estar</vt:lpstr>
      <vt:lpstr>Sentimientos y Estados de ánimo</vt:lpstr>
      <vt:lpstr>Estados</vt:lpstr>
      <vt:lpstr>Sensaciones</vt:lpstr>
      <vt:lpstr>Tener</vt:lpstr>
      <vt:lpstr>La Familia</vt:lpstr>
      <vt:lpstr>Posesivos –Adjetivos</vt:lpstr>
      <vt:lpstr>ANTES DEL NOMBRE</vt:lpstr>
      <vt:lpstr>DESPUéS DEL NOMBRE</vt:lpstr>
      <vt:lpstr>Posesivos - pronombres</vt:lpstr>
      <vt:lpstr>Te Toca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Hacer descripciones</dc:title>
  <dc:creator>Jason Bowen</dc:creator>
  <cp:lastModifiedBy>Jason Bowen</cp:lastModifiedBy>
  <cp:revision>12</cp:revision>
  <dcterms:created xsi:type="dcterms:W3CDTF">2018-04-26T12:17:42Z</dcterms:created>
  <dcterms:modified xsi:type="dcterms:W3CDTF">2018-05-01T18:55:58Z</dcterms:modified>
</cp:coreProperties>
</file>