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29C5CF"/>
    <a:srgbClr val="2CD5D9"/>
    <a:srgbClr val="2CD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¡Comida!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 que </a:t>
            </a:r>
            <a:r>
              <a:rPr lang="en-US" dirty="0" err="1" smtClean="0"/>
              <a:t>comemos</a:t>
            </a:r>
            <a:r>
              <a:rPr lang="en-US" dirty="0" smtClean="0"/>
              <a:t> y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hacerlo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Imperativos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>
            <a:normAutofit/>
          </a:bodyPr>
          <a:lstStyle/>
          <a:p>
            <a:r>
              <a:rPr lang="en-US" dirty="0"/>
              <a:t>To tell one person to do something, use an informal or a formal command</a:t>
            </a:r>
            <a:r>
              <a:rPr lang="en-US" dirty="0" smtClean="0"/>
              <a:t>.</a:t>
            </a:r>
          </a:p>
          <a:p>
            <a:r>
              <a:rPr lang="en-US" dirty="0" err="1"/>
              <a:t>Tú</a:t>
            </a:r>
            <a:r>
              <a:rPr lang="en-US" dirty="0"/>
              <a:t> commands are based on the </a:t>
            </a:r>
            <a:r>
              <a:rPr lang="en-US" dirty="0" err="1"/>
              <a:t>tú</a:t>
            </a:r>
            <a:r>
              <a:rPr lang="en-US" dirty="0"/>
              <a:t> form of the present tense without the final -s. Therefore, if the </a:t>
            </a:r>
            <a:r>
              <a:rPr lang="en-US" dirty="0" err="1"/>
              <a:t>tú</a:t>
            </a:r>
            <a:r>
              <a:rPr lang="en-US" dirty="0"/>
              <a:t> form is irregular, the </a:t>
            </a:r>
            <a:r>
              <a:rPr lang="en-US" dirty="0" err="1"/>
              <a:t>tú</a:t>
            </a:r>
            <a:r>
              <a:rPr lang="en-US" dirty="0"/>
              <a:t> command is also irregular</a:t>
            </a:r>
            <a:r>
              <a:rPr lang="en-US" dirty="0" smtClean="0"/>
              <a:t>.</a:t>
            </a:r>
          </a:p>
          <a:p>
            <a:r>
              <a:rPr lang="en-US" dirty="0" err="1"/>
              <a:t>Usted</a:t>
            </a:r>
            <a:r>
              <a:rPr lang="en-US" dirty="0"/>
              <a:t> commands are based on the </a:t>
            </a:r>
            <a:r>
              <a:rPr lang="en-US" dirty="0" err="1"/>
              <a:t>yo</a:t>
            </a:r>
            <a:r>
              <a:rPr lang="en-US" dirty="0"/>
              <a:t> form of the present tense, substituting the -o for </a:t>
            </a:r>
            <a:r>
              <a:rPr lang="en-US" dirty="0" smtClean="0"/>
              <a:t>the opposite ending.</a:t>
            </a:r>
          </a:p>
          <a:p>
            <a:r>
              <a:rPr lang="en-US" dirty="0" err="1"/>
              <a:t>Vosotros</a:t>
            </a:r>
            <a:r>
              <a:rPr lang="en-US" dirty="0"/>
              <a:t>(as) commands are always regular. They are formed by changing the -r of the infinitive to a -d</a:t>
            </a:r>
            <a:r>
              <a:rPr lang="en-US" dirty="0" smtClean="0"/>
              <a:t>.</a:t>
            </a:r>
          </a:p>
          <a:p>
            <a:r>
              <a:rPr lang="en-US" dirty="0" err="1"/>
              <a:t>Ustedes</a:t>
            </a:r>
            <a:r>
              <a:rPr lang="en-US" dirty="0"/>
              <a:t> commands are formed by adding an -n to the </a:t>
            </a:r>
            <a:r>
              <a:rPr lang="en-US" dirty="0" err="1"/>
              <a:t>usted</a:t>
            </a:r>
            <a:r>
              <a:rPr lang="en-US" dirty="0"/>
              <a:t> command form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6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Imperativos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4546121"/>
            <a:ext cx="9613861" cy="7258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Note: leave out the subject pronoun or put it </a:t>
            </a:r>
            <a:r>
              <a:rPr lang="en-US" u="sng" dirty="0" smtClean="0"/>
              <a:t>behind</a:t>
            </a:r>
            <a:r>
              <a:rPr lang="en-US" dirty="0" smtClean="0"/>
              <a:t> the command.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724907"/>
              </p:ext>
            </p:extLst>
          </p:nvPr>
        </p:nvGraphicFramePr>
        <p:xfrm>
          <a:off x="680320" y="2247276"/>
          <a:ext cx="4724400" cy="1097280"/>
        </p:xfrm>
        <a:graphic>
          <a:graphicData uri="http://schemas.openxmlformats.org/drawingml/2006/table">
            <a:tbl>
              <a:tblPr/>
              <a:tblGrid>
                <a:gridCol w="1181100"/>
                <a:gridCol w="1181100"/>
                <a:gridCol w="1181100"/>
                <a:gridCol w="11811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FFFFFF"/>
                          </a:solidFill>
                          <a:effectLst/>
                        </a:rPr>
                        <a:t>Caminar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Comer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Escribir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camin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com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e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escrib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e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tú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camin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e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333333"/>
                          </a:solidFill>
                          <a:effectLst/>
                        </a:rPr>
                        <a:t>com</a:t>
                      </a:r>
                      <a:r>
                        <a:rPr lang="en-US" b="1" dirty="0">
                          <a:solidFill>
                            <a:srgbClr val="E03C3F"/>
                          </a:solidFill>
                          <a:effectLst/>
                        </a:rPr>
                        <a:t>a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escrib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333333"/>
                          </a:solidFill>
                          <a:effectLst/>
                        </a:rPr>
                        <a:t>usted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052863"/>
              </p:ext>
            </p:extLst>
          </p:nvPr>
        </p:nvGraphicFramePr>
        <p:xfrm>
          <a:off x="680320" y="3344556"/>
          <a:ext cx="4724400" cy="917440"/>
        </p:xfrm>
        <a:graphic>
          <a:graphicData uri="http://schemas.openxmlformats.org/drawingml/2006/table">
            <a:tbl>
              <a:tblPr/>
              <a:tblGrid>
                <a:gridCol w="1181100"/>
                <a:gridCol w="1181100"/>
                <a:gridCol w="1181100"/>
                <a:gridCol w="1181100"/>
              </a:tblGrid>
              <a:tr h="55168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camin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</a:rPr>
                        <a:t>ad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333333"/>
                          </a:solidFill>
                          <a:effectLst/>
                        </a:rPr>
                        <a:t>com</a:t>
                      </a:r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</a:rPr>
                        <a:t>ed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escrib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id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rgbClr val="333333"/>
                          </a:solidFill>
                          <a:effectLst/>
                        </a:rPr>
                        <a:t>vosotros</a:t>
                      </a:r>
                      <a:r>
                        <a:rPr lang="en-US" sz="1400" b="0" dirty="0">
                          <a:solidFill>
                            <a:srgbClr val="333333"/>
                          </a:solidFill>
                          <a:effectLst/>
                        </a:rPr>
                        <a:t>(as)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315246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camin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en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com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an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escrib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an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333333"/>
                          </a:solidFill>
                          <a:effectLst/>
                        </a:rPr>
                        <a:t>ustedes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5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Imperativos</a:t>
            </a:r>
            <a:r>
              <a:rPr lang="en-US" dirty="0" smtClean="0"/>
              <a:t> </a:t>
            </a:r>
            <a:r>
              <a:rPr lang="en-US" dirty="0" err="1" smtClean="0"/>
              <a:t>Irregulares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62752"/>
            <a:ext cx="10887702" cy="3599316"/>
          </a:xfrm>
        </p:spPr>
        <p:txBody>
          <a:bodyPr>
            <a:normAutofit/>
          </a:bodyPr>
          <a:lstStyle/>
          <a:p>
            <a:r>
              <a:rPr lang="en-US" dirty="0"/>
              <a:t>These verbs have special irregularities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These verbs have irregular</a:t>
            </a:r>
            <a:r>
              <a:rPr lang="en-US" dirty="0"/>
              <a:t> </a:t>
            </a:r>
            <a:r>
              <a:rPr lang="en-US" dirty="0" err="1"/>
              <a:t>ustedes</a:t>
            </a:r>
            <a:r>
              <a:rPr lang="en-US" dirty="0"/>
              <a:t> command forms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087532"/>
              </p:ext>
            </p:extLst>
          </p:nvPr>
        </p:nvGraphicFramePr>
        <p:xfrm>
          <a:off x="680321" y="2872462"/>
          <a:ext cx="5427180" cy="1097280"/>
        </p:xfrm>
        <a:graphic>
          <a:graphicData uri="http://schemas.openxmlformats.org/drawingml/2006/table">
            <a:tbl>
              <a:tblPr/>
              <a:tblGrid>
                <a:gridCol w="904530"/>
                <a:gridCol w="904530"/>
                <a:gridCol w="904530"/>
                <a:gridCol w="904530"/>
                <a:gridCol w="904530"/>
                <a:gridCol w="90453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FFFFFF"/>
                          </a:solidFill>
                          <a:effectLst/>
                        </a:rPr>
                        <a:t>Tener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Hacer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Poner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Venir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Salir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ten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haz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pon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ven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sal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333333"/>
                          </a:solidFill>
                          <a:effectLst/>
                        </a:rPr>
                        <a:t>tú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tenga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haga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ponga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venga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salga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333333"/>
                          </a:solidFill>
                          <a:effectLst/>
                        </a:rPr>
                        <a:t>usted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070564"/>
              </p:ext>
            </p:extLst>
          </p:nvPr>
        </p:nvGraphicFramePr>
        <p:xfrm>
          <a:off x="680321" y="3969742"/>
          <a:ext cx="5427180" cy="1097280"/>
        </p:xfrm>
        <a:graphic>
          <a:graphicData uri="http://schemas.openxmlformats.org/drawingml/2006/table">
            <a:tbl>
              <a:tblPr/>
              <a:tblGrid>
                <a:gridCol w="1085436"/>
                <a:gridCol w="1085436"/>
                <a:gridCol w="1085436"/>
                <a:gridCol w="1085436"/>
                <a:gridCol w="108543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FFFFFF"/>
                          </a:solidFill>
                          <a:effectLst/>
                        </a:rPr>
                        <a:t>Ser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Decir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Ir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Dar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sé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di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ve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da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333333"/>
                          </a:solidFill>
                          <a:effectLst/>
                        </a:rPr>
                        <a:t>tú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sea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diga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vaya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dé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333333"/>
                          </a:solidFill>
                          <a:effectLst/>
                        </a:rPr>
                        <a:t>usted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63660"/>
              </p:ext>
            </p:extLst>
          </p:nvPr>
        </p:nvGraphicFramePr>
        <p:xfrm>
          <a:off x="680321" y="5611548"/>
          <a:ext cx="8781768" cy="701040"/>
        </p:xfrm>
        <a:graphic>
          <a:graphicData uri="http://schemas.openxmlformats.org/drawingml/2006/table">
            <a:tbl>
              <a:tblPr/>
              <a:tblGrid>
                <a:gridCol w="975752"/>
                <a:gridCol w="975752"/>
                <a:gridCol w="975752"/>
                <a:gridCol w="975752"/>
                <a:gridCol w="975752"/>
                <a:gridCol w="975752"/>
                <a:gridCol w="975752"/>
                <a:gridCol w="975752"/>
                <a:gridCol w="97575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Tener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Hacer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Poner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Venir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Salir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Ser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Decir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Ir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Dar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tengan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hagan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pongan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vengan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salgan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sean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digan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vayan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E03C3F"/>
                          </a:solidFill>
                          <a:effectLst/>
                        </a:rPr>
                        <a:t>den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9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Imperativos</a:t>
            </a:r>
            <a:r>
              <a:rPr lang="en-US" dirty="0" smtClean="0"/>
              <a:t> </a:t>
            </a:r>
            <a:r>
              <a:rPr lang="en-US" dirty="0" err="1" smtClean="0"/>
              <a:t>negativos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419864"/>
              </p:ext>
            </p:extLst>
          </p:nvPr>
        </p:nvGraphicFramePr>
        <p:xfrm>
          <a:off x="680321" y="2138353"/>
          <a:ext cx="7105140" cy="1828800"/>
        </p:xfrm>
        <a:graphic>
          <a:graphicData uri="http://schemas.openxmlformats.org/drawingml/2006/table">
            <a:tbl>
              <a:tblPr/>
              <a:tblGrid>
                <a:gridCol w="1776285"/>
                <a:gridCol w="1776285"/>
                <a:gridCol w="1776285"/>
                <a:gridCol w="177628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Caminar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Comer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Escribir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 camin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es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 com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as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 escrib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as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tú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 camin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e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 com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 escrib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usted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 camin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éis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 com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áis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 escrib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áis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vosotros(as)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 camin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en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 com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an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 escrib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an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rgbClr val="333333"/>
                          </a:solidFill>
                          <a:effectLst/>
                        </a:rPr>
                        <a:t>ustedes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801830"/>
              </p:ext>
            </p:extLst>
          </p:nvPr>
        </p:nvGraphicFramePr>
        <p:xfrm>
          <a:off x="680321" y="4648641"/>
          <a:ext cx="7105140" cy="1828800"/>
        </p:xfrm>
        <a:graphic>
          <a:graphicData uri="http://schemas.openxmlformats.org/drawingml/2006/table">
            <a:tbl>
              <a:tblPr/>
              <a:tblGrid>
                <a:gridCol w="1421028"/>
                <a:gridCol w="1421028"/>
                <a:gridCol w="1421028"/>
                <a:gridCol w="1421028"/>
                <a:gridCol w="142102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Dar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Estar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Ir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Ser</a:t>
                      </a:r>
                      <a:endParaRPr lang="en-US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 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des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 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estés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 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vayas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 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seas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tú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 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dé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 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esté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 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vaya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 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sea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usted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 deis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 estéis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 vayáis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 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seáis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solidFill>
                            <a:srgbClr val="333333"/>
                          </a:solidFill>
                          <a:effectLst/>
                        </a:rPr>
                        <a:t>vosotros(as)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 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den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 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estén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 vayan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333333"/>
                          </a:solidFill>
                          <a:effectLst/>
                        </a:rPr>
                        <a:t>no</a:t>
                      </a:r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 sean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rgbClr val="333333"/>
                          </a:solidFill>
                          <a:effectLst/>
                        </a:rPr>
                        <a:t>ustedes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462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Pronombres</a:t>
            </a:r>
            <a:r>
              <a:rPr lang="en-US" dirty="0" smtClean="0"/>
              <a:t> con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imperativos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Attach object pronouns to the end of affirmative singular and plural commands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/>
              <a:t>With negative commands, place object and reflexive pronouns between no and the command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168083"/>
              </p:ext>
            </p:extLst>
          </p:nvPr>
        </p:nvGraphicFramePr>
        <p:xfrm>
          <a:off x="2260846" y="4431397"/>
          <a:ext cx="5666829" cy="502912"/>
        </p:xfrm>
        <a:graphic>
          <a:graphicData uri="http://schemas.openxmlformats.org/drawingml/2006/table">
            <a:tbl>
              <a:tblPr/>
              <a:tblGrid>
                <a:gridCol w="1888943"/>
                <a:gridCol w="1888943"/>
                <a:gridCol w="1888943"/>
              </a:tblGrid>
              <a:tr h="50291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No</a:t>
                      </a:r>
                      <a:r>
                        <a:rPr lang="en-US" b="1" dirty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 lo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 </a:t>
                      </a:r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cocinen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.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No </a:t>
                      </a:r>
                      <a:r>
                        <a:rPr lang="en-US" b="1" dirty="0" err="1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nos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 </a:t>
                      </a:r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llame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.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No </a:t>
                      </a:r>
                      <a:r>
                        <a:rPr lang="en-US" b="1" dirty="0" err="1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te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 </a:t>
                      </a:r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levantes</a:t>
                      </a:r>
                      <a:r>
                        <a:rPr lang="en-US" b="0" dirty="0" smtClean="0">
                          <a:solidFill>
                            <a:srgbClr val="0082C9"/>
                          </a:solidFill>
                          <a:effectLst/>
                          <a:latin typeface="open_sans"/>
                        </a:rPr>
                        <a:t>.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888395"/>
              </p:ext>
            </p:extLst>
          </p:nvPr>
        </p:nvGraphicFramePr>
        <p:xfrm>
          <a:off x="2045186" y="3102195"/>
          <a:ext cx="6512218" cy="289560"/>
        </p:xfrm>
        <a:graphic>
          <a:graphicData uri="http://schemas.openxmlformats.org/drawingml/2006/table">
            <a:tbl>
              <a:tblPr/>
              <a:tblGrid>
                <a:gridCol w="3256109"/>
                <a:gridCol w="325610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</a:rPr>
                        <a:t>Pruebe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</a:rPr>
                        <a:t> el </a:t>
                      </a:r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</a:rPr>
                        <a:t>pollo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</a:rPr>
                        <a:t>.</a:t>
                      </a:r>
                      <a:r>
                        <a:rPr lang="en-US" b="0" dirty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  <a:r>
                        <a:rPr lang="en-US" b="0" dirty="0">
                          <a:solidFill>
                            <a:srgbClr val="E03C3F"/>
                          </a:solidFill>
                          <a:effectLst/>
                        </a:rPr>
                        <a:t>→</a:t>
                      </a:r>
                      <a:r>
                        <a:rPr lang="en-US" b="0" dirty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  <a:r>
                        <a:rPr lang="en-US" b="1" dirty="0" err="1">
                          <a:solidFill>
                            <a:srgbClr val="0082C9"/>
                          </a:solidFill>
                          <a:effectLst/>
                        </a:rPr>
                        <a:t>Pruébelo</a:t>
                      </a:r>
                      <a:r>
                        <a:rPr lang="en-US" b="1" dirty="0">
                          <a:solidFill>
                            <a:srgbClr val="0082C9"/>
                          </a:solidFill>
                          <a:effectLst/>
                        </a:rPr>
                        <a:t>.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</a:rPr>
                        <a:t>Pidan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</a:rPr>
                        <a:t> la </a:t>
                      </a:r>
                      <a:r>
                        <a:rPr lang="en-US" b="0" dirty="0" err="1">
                          <a:solidFill>
                            <a:srgbClr val="0082C9"/>
                          </a:solidFill>
                          <a:effectLst/>
                        </a:rPr>
                        <a:t>ensalada</a:t>
                      </a:r>
                      <a:r>
                        <a:rPr lang="en-US" b="0" dirty="0">
                          <a:solidFill>
                            <a:srgbClr val="0082C9"/>
                          </a:solidFill>
                          <a:effectLst/>
                        </a:rPr>
                        <a:t>. </a:t>
                      </a:r>
                      <a:r>
                        <a:rPr lang="en-US" b="0" dirty="0">
                          <a:solidFill>
                            <a:srgbClr val="E03C3F"/>
                          </a:solidFill>
                          <a:effectLst/>
                        </a:rPr>
                        <a:t>→</a:t>
                      </a:r>
                      <a:r>
                        <a:rPr lang="en-US" b="0" dirty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  <a:r>
                        <a:rPr lang="en-US" b="1" dirty="0" err="1">
                          <a:solidFill>
                            <a:srgbClr val="0082C9"/>
                          </a:solidFill>
                          <a:effectLst/>
                        </a:rPr>
                        <a:t>Pídanla</a:t>
                      </a:r>
                      <a:r>
                        <a:rPr lang="en-US" b="1" dirty="0">
                          <a:solidFill>
                            <a:srgbClr val="0082C9"/>
                          </a:solidFill>
                          <a:effectLst/>
                        </a:rPr>
                        <a:t>.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7620" marR="7620" marT="7620" marB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28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Toca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452116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 comer? ¿Para </a:t>
            </a:r>
            <a:r>
              <a:rPr lang="en-US" dirty="0" err="1" smtClean="0"/>
              <a:t>desayunar</a:t>
            </a:r>
            <a:r>
              <a:rPr lang="en-US" dirty="0" smtClean="0"/>
              <a:t>? ¿Para </a:t>
            </a:r>
            <a:r>
              <a:rPr lang="en-US" dirty="0" err="1" smtClean="0"/>
              <a:t>almorzar</a:t>
            </a:r>
            <a:r>
              <a:rPr lang="en-US" dirty="0" smtClean="0"/>
              <a:t>? ¿Para </a:t>
            </a:r>
            <a:r>
              <a:rPr lang="en-US" dirty="0" err="1" smtClean="0"/>
              <a:t>cenar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compras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comida?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de </a:t>
            </a:r>
            <a:r>
              <a:rPr lang="en-US" dirty="0" err="1" smtClean="0"/>
              <a:t>compras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comida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¿A </a:t>
            </a:r>
            <a:r>
              <a:rPr lang="en-US" dirty="0" err="1" smtClean="0"/>
              <a:t>quién</a:t>
            </a:r>
            <a:r>
              <a:rPr lang="en-US" dirty="0" smtClean="0"/>
              <a:t> das las gracias </a:t>
            </a:r>
            <a:r>
              <a:rPr lang="en-US" dirty="0" err="1" smtClean="0"/>
              <a:t>cuando</a:t>
            </a:r>
            <a:r>
              <a:rPr lang="en-US" dirty="0" smtClean="0"/>
              <a:t> comes </a:t>
            </a:r>
            <a:r>
              <a:rPr lang="en-US" dirty="0" err="1" smtClean="0"/>
              <a:t>en</a:t>
            </a:r>
            <a:r>
              <a:rPr lang="en-US" dirty="0" smtClean="0"/>
              <a:t> un </a:t>
            </a:r>
            <a:r>
              <a:rPr lang="en-US" dirty="0" err="1" smtClean="0"/>
              <a:t>restaurante</a:t>
            </a:r>
            <a:r>
              <a:rPr lang="en-US" dirty="0" smtClean="0"/>
              <a:t>?</a:t>
            </a:r>
          </a:p>
          <a:p>
            <a:r>
              <a:rPr lang="en-US" dirty="0" smtClean="0"/>
              <a:t>Describe </a:t>
            </a:r>
            <a:r>
              <a:rPr lang="en-US" dirty="0" err="1" smtClean="0"/>
              <a:t>como</a:t>
            </a:r>
            <a:r>
              <a:rPr lang="en-US" dirty="0" smtClean="0"/>
              <a:t> pone la mesa.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mandas</a:t>
            </a:r>
            <a:r>
              <a:rPr lang="en-US" dirty="0" smtClean="0"/>
              <a:t> a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hermano</a:t>
            </a:r>
            <a:r>
              <a:rPr lang="en-US" dirty="0" smtClean="0"/>
              <a:t> para comer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verduras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pides</a:t>
            </a:r>
            <a:r>
              <a:rPr lang="en-US" dirty="0" smtClean="0"/>
              <a:t> a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madre</a:t>
            </a:r>
            <a:r>
              <a:rPr lang="en-US" dirty="0" smtClean="0"/>
              <a:t> para </a:t>
            </a:r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servilleta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pides</a:t>
            </a:r>
            <a:r>
              <a:rPr lang="en-US" dirty="0" smtClean="0"/>
              <a:t> a </a:t>
            </a:r>
            <a:r>
              <a:rPr lang="en-US" dirty="0" err="1" smtClean="0"/>
              <a:t>tus</a:t>
            </a:r>
            <a:r>
              <a:rPr lang="en-US" dirty="0" smtClean="0"/>
              <a:t> padres para </a:t>
            </a:r>
            <a:r>
              <a:rPr lang="en-US" dirty="0" err="1" smtClean="0"/>
              <a:t>pasar</a:t>
            </a:r>
            <a:r>
              <a:rPr lang="en-US" dirty="0" smtClean="0"/>
              <a:t> un </a:t>
            </a:r>
            <a:r>
              <a:rPr lang="en-US" dirty="0" err="1" smtClean="0"/>
              <a:t>vaso</a:t>
            </a:r>
            <a:r>
              <a:rPr lang="en-US" dirty="0" smtClean="0"/>
              <a:t> de </a:t>
            </a:r>
            <a:r>
              <a:rPr lang="en-US" dirty="0" err="1" smtClean="0"/>
              <a:t>agua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5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Comida</a:t>
            </a:r>
            <a:endParaRPr lang="en-US" dirty="0"/>
          </a:p>
        </p:txBody>
      </p:sp>
      <p:pic>
        <p:nvPicPr>
          <p:cNvPr id="1026" name="Picture 2" descr="https://wiccocloud.s3.amazonaws.com/487212_487212_ESHS1_U4_XAPI_NAC/resources/p_208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4" b="27750"/>
          <a:stretch/>
        </p:blipFill>
        <p:spPr bwMode="auto">
          <a:xfrm>
            <a:off x="6167887" y="0"/>
            <a:ext cx="6024113" cy="693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iccocloud.s3.amazonaws.com/487212_487212_ESHS1_U4_XAPI_NAC/resources/p_208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98" b="27045"/>
          <a:stretch/>
        </p:blipFill>
        <p:spPr bwMode="auto">
          <a:xfrm>
            <a:off x="3778370" y="0"/>
            <a:ext cx="2389517" cy="708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iccocloud.s3.amazonaws.com/487212_487212_ESHS1_U4_XAPI_NAC/resources/p_208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2" t="72839" b="4055"/>
          <a:stretch/>
        </p:blipFill>
        <p:spPr bwMode="auto">
          <a:xfrm>
            <a:off x="205453" y="3466335"/>
            <a:ext cx="3672277" cy="171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453" y="3881887"/>
            <a:ext cx="277626" cy="1301105"/>
          </a:xfrm>
          <a:prstGeom prst="rect">
            <a:avLst/>
          </a:prstGeom>
          <a:solidFill>
            <a:srgbClr val="29C5CF"/>
          </a:solidFill>
          <a:ln>
            <a:solidFill>
              <a:srgbClr val="2CD5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6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Más</a:t>
            </a:r>
            <a:r>
              <a:rPr lang="en-US" dirty="0" smtClean="0"/>
              <a:t> comida</a:t>
            </a:r>
            <a:endParaRPr lang="en-US" dirty="0"/>
          </a:p>
        </p:txBody>
      </p:sp>
      <p:pic>
        <p:nvPicPr>
          <p:cNvPr id="2050" name="Picture 2" descr="https://wiccocloud.s3.amazonaws.com/487212_487212_ESHS1_U4_XAPI_NAC/resources/p_208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t="75742" r="51825" b="3591"/>
          <a:stretch/>
        </p:blipFill>
        <p:spPr bwMode="auto">
          <a:xfrm>
            <a:off x="3830127" y="753228"/>
            <a:ext cx="2846717" cy="153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36898" y="672860"/>
            <a:ext cx="595223" cy="207034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mapCli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79159" r="6911" b="1152"/>
          <a:stretch/>
        </p:blipFill>
        <p:spPr bwMode="auto">
          <a:xfrm>
            <a:off x="212789" y="2288730"/>
            <a:ext cx="6532354" cy="130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pCli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39552" r="7202" b="19708"/>
          <a:stretch/>
        </p:blipFill>
        <p:spPr bwMode="auto">
          <a:xfrm>
            <a:off x="212789" y="3597215"/>
            <a:ext cx="6460767" cy="26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pCli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r="6675" b="80918"/>
          <a:stretch/>
        </p:blipFill>
        <p:spPr bwMode="auto">
          <a:xfrm>
            <a:off x="5041277" y="3666226"/>
            <a:ext cx="6949441" cy="134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apCli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t="18803" r="50246" b="61357"/>
          <a:stretch/>
        </p:blipFill>
        <p:spPr bwMode="auto">
          <a:xfrm>
            <a:off x="7013275" y="2234241"/>
            <a:ext cx="3497972" cy="143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apCli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4" t="18350" r="6937" b="60902"/>
          <a:stretch/>
        </p:blipFill>
        <p:spPr bwMode="auto">
          <a:xfrm>
            <a:off x="6980495" y="4862038"/>
            <a:ext cx="3363820" cy="14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47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Tiendas</a:t>
            </a:r>
            <a:r>
              <a:rPr lang="en-US" dirty="0" smtClean="0"/>
              <a:t> de </a:t>
            </a:r>
            <a:r>
              <a:rPr lang="en-US" dirty="0" err="1" smtClean="0"/>
              <a:t>alimentos</a:t>
            </a:r>
            <a:endParaRPr lang="en-US" dirty="0"/>
          </a:p>
        </p:txBody>
      </p:sp>
      <p:pic>
        <p:nvPicPr>
          <p:cNvPr id="3074" name="Picture 2" descr="https://wiccocloud.s3.amazonaws.com/487212_487212_ESHS1_U4_XAPI_NAC/resources/p_218_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09"/>
          <a:stretch/>
        </p:blipFill>
        <p:spPr bwMode="auto">
          <a:xfrm>
            <a:off x="4323027" y="386810"/>
            <a:ext cx="8441491" cy="43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pCli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r="5884" b="51993"/>
          <a:stretch/>
        </p:blipFill>
        <p:spPr bwMode="auto">
          <a:xfrm>
            <a:off x="0" y="4303832"/>
            <a:ext cx="6557126" cy="255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pCli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" t="47634" r="35502"/>
          <a:stretch/>
        </p:blipFill>
        <p:spPr bwMode="auto">
          <a:xfrm>
            <a:off x="250165" y="1621764"/>
            <a:ext cx="4554748" cy="287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5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directos</a:t>
            </a:r>
            <a:r>
              <a:rPr lang="en-US" dirty="0" smtClean="0"/>
              <a:t> e </a:t>
            </a:r>
            <a:r>
              <a:rPr lang="en-US" dirty="0" err="1" smtClean="0"/>
              <a:t>indirectos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98851"/>
            <a:ext cx="9613861" cy="4460742"/>
          </a:xfrm>
        </p:spPr>
        <p:txBody>
          <a:bodyPr>
            <a:normAutofit/>
          </a:bodyPr>
          <a:lstStyle/>
          <a:p>
            <a:r>
              <a:rPr lang="en-US" dirty="0"/>
              <a:t>Many verbs are followed by a complement that indicates who or what receives the action of the verb. This complement is called the </a:t>
            </a:r>
            <a:r>
              <a:rPr lang="en-US" b="1" dirty="0"/>
              <a:t>direct object </a:t>
            </a:r>
            <a:r>
              <a:rPr lang="en-US" dirty="0"/>
              <a:t>(DO</a:t>
            </a:r>
            <a:r>
              <a:rPr lang="en-US" dirty="0" smtClean="0"/>
              <a:t>).</a:t>
            </a:r>
          </a:p>
          <a:p>
            <a:r>
              <a:rPr lang="en-US" dirty="0"/>
              <a:t>Many verbs with a direct object have a complement that indicates for whom the action is performed or who benefits from it. This complement is the </a:t>
            </a:r>
            <a:r>
              <a:rPr lang="en-US" b="1" dirty="0"/>
              <a:t>indirect object </a:t>
            </a:r>
            <a:r>
              <a:rPr lang="en-US" dirty="0"/>
              <a:t>(IO). The indirect object can be a noun with the preposition a (a Juan) or a pronoun (</a:t>
            </a:r>
            <a:r>
              <a:rPr lang="en-US" dirty="0" err="1"/>
              <a:t>nos</a:t>
            </a:r>
            <a:r>
              <a:rPr lang="en-US" dirty="0" smtClean="0"/>
              <a:t>).</a:t>
            </a:r>
          </a:p>
          <a:p>
            <a:r>
              <a:rPr lang="en-US" dirty="0"/>
              <a:t>Sometimes for emphasis or for clarification, we use two indirect objects in the same sentence—an expression with the preposition a</a:t>
            </a:r>
            <a:r>
              <a:rPr lang="en-US" i="1" dirty="0"/>
              <a:t> </a:t>
            </a:r>
            <a:r>
              <a:rPr lang="en-US" dirty="0"/>
              <a:t>(a </a:t>
            </a:r>
            <a:r>
              <a:rPr lang="en-US" dirty="0" err="1"/>
              <a:t>mí</a:t>
            </a:r>
            <a:r>
              <a:rPr lang="en-US" dirty="0"/>
              <a:t>, a Carlos) and the pronoun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the </a:t>
            </a:r>
            <a:r>
              <a:rPr lang="en-US" dirty="0" smtClean="0"/>
              <a:t>direct or indirect </a:t>
            </a:r>
            <a:r>
              <a:rPr lang="en-US" dirty="0"/>
              <a:t>object refers to people or pets, it is preceded by the “personal a</a:t>
            </a:r>
            <a:r>
              <a:rPr lang="en-US" dirty="0" smtClean="0"/>
              <a:t>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1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Pronombres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/>
          <a:lstStyle/>
          <a:p>
            <a:r>
              <a:rPr lang="en-US" dirty="0" smtClean="0"/>
              <a:t>Pronouns take the PLACE of a NOUN so as to avoid repetition.</a:t>
            </a:r>
          </a:p>
          <a:p>
            <a:endParaRPr lang="en-US" dirty="0"/>
          </a:p>
          <a:p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Directos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Pronouns are place BEFORE THE CONJUGATED VERB!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66077"/>
              </p:ext>
            </p:extLst>
          </p:nvPr>
        </p:nvGraphicFramePr>
        <p:xfrm>
          <a:off x="848412" y="3822294"/>
          <a:ext cx="3136990" cy="2113895"/>
        </p:xfrm>
        <a:graphic>
          <a:graphicData uri="http://schemas.openxmlformats.org/drawingml/2006/table">
            <a:tbl>
              <a:tblPr/>
              <a:tblGrid>
                <a:gridCol w="1568495"/>
                <a:gridCol w="1568495"/>
              </a:tblGrid>
              <a:tr h="49474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Singular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Plural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</a:tr>
              <a:tr h="53971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me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nos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53971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te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</a:rPr>
                        <a:t>os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53971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E03C3F"/>
                          </a:solidFill>
                          <a:effectLst/>
                        </a:rPr>
                        <a:t>lo/la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rgbClr val="E03C3F"/>
                          </a:solidFill>
                          <a:effectLst/>
                        </a:rPr>
                        <a:t>los</a:t>
                      </a:r>
                      <a:r>
                        <a:rPr lang="en-US" b="1" dirty="0" smtClean="0">
                          <a:solidFill>
                            <a:srgbClr val="E03C3F"/>
                          </a:solidFill>
                          <a:effectLst/>
                        </a:rPr>
                        <a:t>/las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28909" y="3219095"/>
            <a:ext cx="30604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Objetos</a:t>
            </a:r>
            <a:r>
              <a:rPr lang="en-US" sz="2400" dirty="0"/>
              <a:t> </a:t>
            </a:r>
            <a:r>
              <a:rPr lang="en-US" sz="2400" dirty="0" err="1"/>
              <a:t>Indirectos</a:t>
            </a:r>
            <a:endParaRPr lang="en-US" sz="2400" dirty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058813"/>
              </p:ext>
            </p:extLst>
          </p:nvPr>
        </p:nvGraphicFramePr>
        <p:xfrm>
          <a:off x="6028907" y="3822294"/>
          <a:ext cx="3305082" cy="2113895"/>
        </p:xfrm>
        <a:graphic>
          <a:graphicData uri="http://schemas.openxmlformats.org/drawingml/2006/table">
            <a:tbl>
              <a:tblPr/>
              <a:tblGrid>
                <a:gridCol w="1652541"/>
                <a:gridCol w="1652541"/>
              </a:tblGrid>
              <a:tr h="49474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Singular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Plural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960" marR="6096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51A"/>
                    </a:solidFill>
                  </a:tcPr>
                </a:tc>
              </a:tr>
              <a:tr h="53971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me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nos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539718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  <a:latin typeface="open_sans"/>
                        </a:rPr>
                        <a:t>te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  <a:latin typeface="open_san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E03C3F"/>
                          </a:solidFill>
                          <a:effectLst/>
                        </a:rPr>
                        <a:t>os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  <a:tr h="539718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E03C3F"/>
                          </a:solidFill>
                          <a:effectLst/>
                        </a:rPr>
                        <a:t>le</a:t>
                      </a:r>
                      <a:endParaRPr lang="en-US" b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E03C3F"/>
                          </a:solidFill>
                          <a:effectLst/>
                        </a:rPr>
                        <a:t>les</a:t>
                      </a:r>
                      <a:endParaRPr lang="en-US" b="0" dirty="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5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08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Acciones</a:t>
            </a:r>
            <a:endParaRPr lang="en-US" dirty="0"/>
          </a:p>
        </p:txBody>
      </p:sp>
      <p:pic>
        <p:nvPicPr>
          <p:cNvPr id="4098" name="Picture 2" descr="mapCli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6" t="59398" r="6279"/>
          <a:stretch/>
        </p:blipFill>
        <p:spPr bwMode="auto">
          <a:xfrm>
            <a:off x="293298" y="4537493"/>
            <a:ext cx="2379909" cy="232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pCli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1"/>
          <a:stretch/>
        </p:blipFill>
        <p:spPr bwMode="auto">
          <a:xfrm>
            <a:off x="4399047" y="3852650"/>
            <a:ext cx="7792953" cy="30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iccocloud.s3.amazonaws.com/487212_487212_ESHS1_U4_XAPI_NAC/resources/p_218_0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40"/>
          <a:stretch/>
        </p:blipFill>
        <p:spPr bwMode="auto">
          <a:xfrm>
            <a:off x="0" y="2001870"/>
            <a:ext cx="6711351" cy="236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iccocloud.s3.amazonaws.com/487212_487212_ESHS1_U4_XAPI_NAC/resources/p_226_0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36" b="3646"/>
          <a:stretch/>
        </p:blipFill>
        <p:spPr bwMode="auto">
          <a:xfrm>
            <a:off x="4208331" y="216792"/>
            <a:ext cx="8271515" cy="211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41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cocina</a:t>
            </a:r>
            <a:endParaRPr lang="en-US" dirty="0"/>
          </a:p>
        </p:txBody>
      </p:sp>
      <p:pic>
        <p:nvPicPr>
          <p:cNvPr id="6146" name="Picture 2" descr="mapCli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43"/>
          <a:stretch/>
        </p:blipFill>
        <p:spPr bwMode="auto">
          <a:xfrm>
            <a:off x="-456900" y="1713122"/>
            <a:ext cx="8402448" cy="305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iccocloud.s3.amazonaws.com/487212_487212_ESHS1_U4_XAPI_NAC/resources/p_226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2" b="36870"/>
          <a:stretch/>
        </p:blipFill>
        <p:spPr bwMode="auto">
          <a:xfrm>
            <a:off x="7582619" y="228260"/>
            <a:ext cx="4695645" cy="375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iccocloud.s3.amazonaws.com/487212_487212_ESHS1_U4_XAPI_NAC/resources/p_226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t="3259" r="60907" b="36195"/>
          <a:stretch/>
        </p:blipFill>
        <p:spPr bwMode="auto">
          <a:xfrm>
            <a:off x="8701176" y="3830001"/>
            <a:ext cx="2458529" cy="323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37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Describir</a:t>
            </a:r>
            <a:r>
              <a:rPr lang="en-US" dirty="0" smtClean="0"/>
              <a:t> la comida</a:t>
            </a:r>
            <a:endParaRPr lang="en-US" dirty="0"/>
          </a:p>
        </p:txBody>
      </p:sp>
      <p:pic>
        <p:nvPicPr>
          <p:cNvPr id="7170" name="Picture 2" descr="mapCl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78" y="149379"/>
            <a:ext cx="8158564" cy="681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iccocloud.s3.amazonaws.com/487212_487212_ESHS1_U4_XAPI_NAC/resources/p_236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r="13519" b="62170"/>
          <a:stretch/>
        </p:blipFill>
        <p:spPr bwMode="auto">
          <a:xfrm>
            <a:off x="0" y="1697359"/>
            <a:ext cx="5092535" cy="186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iccocloud.s3.amazonaws.com/487212_487212_ESHS1_U4_XAPI_NAC/resources/p_236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37847" r="3383" b="33757"/>
          <a:stretch/>
        </p:blipFill>
        <p:spPr bwMode="auto">
          <a:xfrm>
            <a:off x="1" y="3558662"/>
            <a:ext cx="5104288" cy="123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iccocloud.s3.amazonaws.com/487212_487212_ESHS1_U4_XAPI_NAC/resources/p_236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t="68596" r="13388"/>
          <a:stretch/>
        </p:blipFill>
        <p:spPr bwMode="auto">
          <a:xfrm>
            <a:off x="-1" y="4908483"/>
            <a:ext cx="5092535" cy="154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6212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46</TotalTime>
  <Words>394</Words>
  <Application>Microsoft Office PowerPoint</Application>
  <PresentationFormat>Widescreen</PresentationFormat>
  <Paragraphs>186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open_sans</vt:lpstr>
      <vt:lpstr>Trebuchet MS</vt:lpstr>
      <vt:lpstr>Berlin</vt:lpstr>
      <vt:lpstr>¡Comida!</vt:lpstr>
      <vt:lpstr>Comida</vt:lpstr>
      <vt:lpstr>Más comida</vt:lpstr>
      <vt:lpstr>Tiendas de alimentos</vt:lpstr>
      <vt:lpstr>Objetos directos e indirectos</vt:lpstr>
      <vt:lpstr>Pronombres</vt:lpstr>
      <vt:lpstr>Acciones</vt:lpstr>
      <vt:lpstr>En la cocina</vt:lpstr>
      <vt:lpstr>Describir la comida</vt:lpstr>
      <vt:lpstr>Imperativos</vt:lpstr>
      <vt:lpstr>Imperativos</vt:lpstr>
      <vt:lpstr>Imperativos Irregulares</vt:lpstr>
      <vt:lpstr>Imperativos negativos</vt:lpstr>
      <vt:lpstr>Pronombres con los imperativos</vt:lpstr>
      <vt:lpstr>Te Toca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¡Comida!</dc:title>
  <dc:creator>Jason Bowen</dc:creator>
  <cp:lastModifiedBy>Jason Bowen</cp:lastModifiedBy>
  <cp:revision>6</cp:revision>
  <dcterms:created xsi:type="dcterms:W3CDTF">2018-05-07T12:15:29Z</dcterms:created>
  <dcterms:modified xsi:type="dcterms:W3CDTF">2018-05-07T13:01:54Z</dcterms:modified>
</cp:coreProperties>
</file>